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3"/>
  </p:notesMasterIdLst>
  <p:sldIdLst>
    <p:sldId id="256" r:id="rId2"/>
    <p:sldId id="257" r:id="rId3"/>
    <p:sldId id="258" r:id="rId4"/>
    <p:sldId id="259" r:id="rId5"/>
    <p:sldId id="260" r:id="rId6"/>
    <p:sldId id="261" r:id="rId7"/>
    <p:sldId id="282" r:id="rId8"/>
    <p:sldId id="263" r:id="rId9"/>
    <p:sldId id="264" r:id="rId10"/>
    <p:sldId id="265" r:id="rId11"/>
    <p:sldId id="267" r:id="rId12"/>
    <p:sldId id="280" r:id="rId13"/>
    <p:sldId id="289" r:id="rId14"/>
    <p:sldId id="269" r:id="rId15"/>
    <p:sldId id="273" r:id="rId16"/>
    <p:sldId id="279" r:id="rId17"/>
    <p:sldId id="293" r:id="rId18"/>
    <p:sldId id="274" r:id="rId19"/>
    <p:sldId id="271" r:id="rId20"/>
    <p:sldId id="268" r:id="rId21"/>
    <p:sldId id="275" r:id="rId22"/>
    <p:sldId id="276" r:id="rId23"/>
    <p:sldId id="307" r:id="rId24"/>
    <p:sldId id="277" r:id="rId25"/>
    <p:sldId id="287" r:id="rId26"/>
    <p:sldId id="297" r:id="rId27"/>
    <p:sldId id="302" r:id="rId28"/>
    <p:sldId id="303" r:id="rId29"/>
    <p:sldId id="304" r:id="rId30"/>
    <p:sldId id="305" r:id="rId31"/>
    <p:sldId id="30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03" autoAdjust="0"/>
    <p:restoredTop sz="94660"/>
  </p:normalViewPr>
  <p:slideViewPr>
    <p:cSldViewPr>
      <p:cViewPr>
        <p:scale>
          <a:sx n="98" d="100"/>
          <a:sy n="98" d="100"/>
        </p:scale>
        <p:origin x="-55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895F24-0666-4620-8630-59703D47EAA0}" type="datetimeFigureOut">
              <a:rPr lang="ru-RU" smtClean="0"/>
              <a:pPr/>
              <a:t>11.04.2022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0E20FE-7758-4B15-8927-3C548577E1CA}"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40E20FE-7758-4B15-8927-3C548577E1CA}" type="slidenum">
              <a:rPr lang="ru-RU" smtClean="0"/>
              <a:pPr/>
              <a:t>24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11.04.2022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9.xml"/><Relationship Id="rId6" Type="http://schemas.openxmlformats.org/officeDocument/2006/relationships/image" Target="../media/image6.jpeg"/><Relationship Id="rId5" Type="http://schemas.openxmlformats.org/officeDocument/2006/relationships/image" Target="../media/image39.jpeg"/><Relationship Id="rId4" Type="http://schemas.openxmlformats.org/officeDocument/2006/relationships/image" Target="../media/image38.jpeg"/></Relationships>
</file>

<file path=ppt/slides/_rels/slide11.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6.jpeg"/><Relationship Id="rId2" Type="http://schemas.openxmlformats.org/officeDocument/2006/relationships/image" Target="../media/image52.png"/><Relationship Id="rId1" Type="http://schemas.openxmlformats.org/officeDocument/2006/relationships/slideLayout" Target="../slideLayouts/slideLayout9.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1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6.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52.png"/><Relationship Id="rId1" Type="http://schemas.openxmlformats.org/officeDocument/2006/relationships/slideLayout" Target="../slideLayouts/slideLayout9.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17.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image" Target="../media/image52.png"/><Relationship Id="rId1" Type="http://schemas.openxmlformats.org/officeDocument/2006/relationships/slideLayout" Target="../slideLayouts/slideLayout9.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1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89.jpeg"/><Relationship Id="rId7" Type="http://schemas.openxmlformats.org/officeDocument/2006/relationships/image" Target="../media/image93.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21.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 Id="rId9" Type="http://schemas.openxmlformats.org/officeDocument/2006/relationships/image" Target="../media/image35.jpeg"/></Relationships>
</file>

<file path=ppt/slides/_rels/slide22.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 Id="rId9"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6.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24.xml.rels><?xml version="1.0" encoding="UTF-8" standalone="yes"?>
<Relationships xmlns="http://schemas.openxmlformats.org/package/2006/relationships"><Relationship Id="rId8" Type="http://schemas.openxmlformats.org/officeDocument/2006/relationships/image" Target="../media/image116.jpeg"/><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slides/_rels/slide2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17.jpeg"/><Relationship Id="rId7" Type="http://schemas.openxmlformats.org/officeDocument/2006/relationships/image" Target="../media/image121.jpeg"/><Relationship Id="rId2" Type="http://schemas.openxmlformats.org/officeDocument/2006/relationships/image" Target="../media/image52.png"/><Relationship Id="rId1" Type="http://schemas.openxmlformats.org/officeDocument/2006/relationships/slideLayout" Target="../slideLayouts/slideLayout9.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2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123.jpeg"/></Relationships>
</file>

<file path=ppt/slides/_rels/slide2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125.jpeg"/></Relationships>
</file>

<file path=ppt/slides/_rels/slide2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127.jpeg"/></Relationships>
</file>

<file path=ppt/slides/_rels/slide2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52.png"/><Relationship Id="rId1" Type="http://schemas.openxmlformats.org/officeDocument/2006/relationships/slideLayout" Target="../slideLayouts/slideLayout6.xml"/><Relationship Id="rId4" Type="http://schemas.openxmlformats.org/officeDocument/2006/relationships/image" Target="../media/image129.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52.png"/><Relationship Id="rId1" Type="http://schemas.openxmlformats.org/officeDocument/2006/relationships/slideLayout" Target="../slideLayouts/slideLayout9.xml"/><Relationship Id="rId4" Type="http://schemas.openxmlformats.org/officeDocument/2006/relationships/image" Target="../media/image131.jpeg"/></Relationships>
</file>

<file path=ppt/slides/_rels/slide3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52.png"/><Relationship Id="rId1" Type="http://schemas.openxmlformats.org/officeDocument/2006/relationships/slideLayout" Target="../slideLayouts/slideLayout9.xml"/><Relationship Id="rId5" Type="http://schemas.openxmlformats.org/officeDocument/2006/relationships/image" Target="../media/image134.jpeg"/><Relationship Id="rId4" Type="http://schemas.openxmlformats.org/officeDocument/2006/relationships/image" Target="../media/image13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9.xml"/><Relationship Id="rId6" Type="http://schemas.openxmlformats.org/officeDocument/2006/relationships/image" Target="../media/image6.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6.jpeg"/><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4.jpeg"/><Relationship Id="rId7" Type="http://schemas.openxmlformats.org/officeDocument/2006/relationships/image" Target="../media/image27.jpeg"/><Relationship Id="rId2" Type="http://schemas.openxmlformats.org/officeDocument/2006/relationships/image" Target="../media/image23.jpeg"/><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10.png"/><Relationship Id="rId9"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1" descr="C:\Users\Фирдавес\Desktop\г г\i.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5669" y="162082"/>
            <a:ext cx="973608" cy="127593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Подзаголовок 5"/>
          <p:cNvSpPr>
            <a:spLocks noGrp="1"/>
          </p:cNvSpPr>
          <p:nvPr>
            <p:ph type="subTitle" idx="1"/>
          </p:nvPr>
        </p:nvSpPr>
        <p:spPr>
          <a:xfrm>
            <a:off x="714348" y="4071942"/>
            <a:ext cx="7776865" cy="928694"/>
          </a:xfrm>
        </p:spPr>
        <p:txBody>
          <a:bodyPr>
            <a:normAutofit/>
          </a:bodyPr>
          <a:lstStyle/>
          <a:p>
            <a:endParaRPr lang="tt-RU" sz="1800" b="1" i="1" u="sng" dirty="0" smtClean="0">
              <a:solidFill>
                <a:srgbClr val="C00000"/>
              </a:solidFill>
              <a:latin typeface="Times New Roman" pitchFamily="18" charset="0"/>
              <a:cs typeface="Times New Roman" pitchFamily="18" charset="0"/>
            </a:endParaRPr>
          </a:p>
          <a:p>
            <a:endParaRPr lang="ru-RU" sz="2400" b="1" dirty="0">
              <a:solidFill>
                <a:srgbClr val="0070C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68438" y="5214950"/>
            <a:ext cx="6205537" cy="1214446"/>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214942" y="226712"/>
            <a:ext cx="2357454" cy="829811"/>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207963" y="3286124"/>
            <a:ext cx="4094633" cy="928694"/>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Picture 3" descr="C:\Users\Айгуль\Desktop\Новая папка (7)\туган телем-иркэ гелем\20220221_103027.jpg"/>
          <p:cNvPicPr>
            <a:picLocks noChangeAspect="1" noChangeArrowheads="1"/>
          </p:cNvPicPr>
          <p:nvPr/>
        </p:nvPicPr>
        <p:blipFill>
          <a:blip r:embed="rId4" cstate="print"/>
          <a:srcRect/>
          <a:stretch>
            <a:fillRect/>
          </a:stretch>
        </p:blipFill>
        <p:spPr bwMode="auto">
          <a:xfrm>
            <a:off x="4643438" y="1032366"/>
            <a:ext cx="3357586" cy="2182320"/>
          </a:xfrm>
          <a:prstGeom prst="rect">
            <a:avLst/>
          </a:prstGeom>
          <a:ln>
            <a:noFill/>
          </a:ln>
          <a:effectLst>
            <a:softEdge rad="112500"/>
          </a:effectLst>
        </p:spPr>
      </p:pic>
      <p:pic>
        <p:nvPicPr>
          <p:cNvPr id="2" name="Picture 2" descr="C:\Users\Айгуль\Desktop\янасы\20180824_085454.jpg"/>
          <p:cNvPicPr>
            <a:picLocks noChangeAspect="1" noChangeArrowheads="1"/>
          </p:cNvPicPr>
          <p:nvPr/>
        </p:nvPicPr>
        <p:blipFill>
          <a:blip r:embed="rId5" cstate="print"/>
          <a:srcRect/>
          <a:stretch>
            <a:fillRect/>
          </a:stretch>
        </p:blipFill>
        <p:spPr bwMode="auto">
          <a:xfrm>
            <a:off x="1071538" y="571480"/>
            <a:ext cx="3143272" cy="3607619"/>
          </a:xfrm>
          <a:prstGeom prst="rect">
            <a:avLst/>
          </a:prstGeom>
          <a:ln>
            <a:noFill/>
          </a:ln>
          <a:effectLst>
            <a:softEdge rad="112500"/>
          </a:effectLst>
        </p:spPr>
      </p:pic>
      <p:sp>
        <p:nvSpPr>
          <p:cNvPr id="1027" name="Rectangle 3"/>
          <p:cNvSpPr>
            <a:spLocks noChangeArrowheads="1"/>
          </p:cNvSpPr>
          <p:nvPr/>
        </p:nvSpPr>
        <p:spPr bwMode="auto">
          <a:xfrm>
            <a:off x="0" y="4572008"/>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Татарстан Республикасы Биектау муни</a:t>
            </a:r>
            <a:r>
              <a:rPr kumimoji="0" lang="ru-RU" sz="1600" b="0" i="0" u="none" strike="noStrike" cap="none" normalizeH="0" baseline="0" dirty="0" err="1" smtClean="0">
                <a:ln>
                  <a:noFill/>
                </a:ln>
                <a:solidFill>
                  <a:srgbClr val="C00000"/>
                </a:solidFill>
                <a:effectLst/>
                <a:latin typeface="Times New Roman" pitchFamily="18" charset="0"/>
                <a:ea typeface="Calibri" pitchFamily="34" charset="0"/>
                <a:cs typeface="Times New Roman" pitchFamily="18" charset="0"/>
              </a:rPr>
              <a:t>ци</a:t>
            </a:r>
            <a:r>
              <a:rPr kumimoji="0" lang="tt-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паль районы </a:t>
            </a:r>
            <a:r>
              <a:rPr kumimoji="0" lang="tt-RU" sz="1600" b="0" i="0" u="none" strike="noStrike" cap="none" normalizeH="0" baseline="0" dirty="0" smtClean="0">
                <a:ln>
                  <a:noFill/>
                </a:ln>
                <a:solidFill>
                  <a:srgbClr val="C00000"/>
                </a:solidFill>
                <a:effectLst/>
                <a:latin typeface="Calibri"/>
                <a:ea typeface="Calibri" pitchFamily="34" charset="0"/>
                <a:cs typeface="Times New Roman" pitchFamily="18" charset="0"/>
              </a:rPr>
              <a:t>“</a:t>
            </a:r>
            <a:r>
              <a:rPr kumimoji="0" lang="tt-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Әлдермеш</a:t>
            </a:r>
            <a:r>
              <a:rPr kumimoji="0" lang="tt-RU" sz="1600" b="0" i="0" u="none" strike="noStrike" cap="none" normalizeH="0" baseline="0" dirty="0" smtClean="0">
                <a:ln>
                  <a:noFill/>
                </a:ln>
                <a:solidFill>
                  <a:srgbClr val="C00000"/>
                </a:solidFill>
                <a:effectLst/>
                <a:latin typeface="Calibri"/>
                <a:ea typeface="Calibri" pitchFamily="34" charset="0"/>
                <a:cs typeface="Times New Roman" pitchFamily="18" charset="0"/>
              </a:rPr>
              <a:t>“</a:t>
            </a:r>
            <a:r>
              <a:rPr kumimoji="0" lang="tt-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Умырзая</a:t>
            </a:r>
            <a:r>
              <a:rPr kumimoji="0" lang="tt-RU" sz="1600" b="0" i="0" u="none" strike="noStrike" cap="none" normalizeH="0" baseline="0" dirty="0" smtClean="0">
                <a:ln>
                  <a:noFill/>
                </a:ln>
                <a:solidFill>
                  <a:srgbClr val="C00000"/>
                </a:solidFill>
                <a:effectLst/>
                <a:latin typeface="Calibri"/>
                <a:ea typeface="Calibri" pitchFamily="34" charset="0"/>
                <a:cs typeface="Times New Roman" pitchFamily="18" charset="0"/>
              </a:rPr>
              <a:t>”</a:t>
            </a:r>
            <a:r>
              <a:rPr kumimoji="0" lang="tt-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балалар бакчасы мәктәпкәчә белем бирү муни</a:t>
            </a:r>
            <a:r>
              <a:rPr kumimoji="0" lang="ru-RU" sz="1600" b="0" i="0" u="none" strike="noStrike" cap="none" normalizeH="0" baseline="0" dirty="0" err="1" smtClean="0">
                <a:ln>
                  <a:noFill/>
                </a:ln>
                <a:solidFill>
                  <a:srgbClr val="C00000"/>
                </a:solidFill>
                <a:effectLst/>
                <a:latin typeface="Times New Roman" pitchFamily="18" charset="0"/>
                <a:ea typeface="Calibri" pitchFamily="34" charset="0"/>
                <a:cs typeface="Times New Roman" pitchFamily="18" charset="0"/>
              </a:rPr>
              <a:t>ципаль</a:t>
            </a:r>
            <a:r>
              <a:rPr kumimoji="0" lang="ru-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бюджет </a:t>
            </a:r>
            <a:r>
              <a:rPr kumimoji="0" lang="ru-RU" sz="1600" b="0" i="0" u="none" strike="noStrike" cap="none" normalizeH="0" baseline="0" dirty="0" err="1" smtClean="0">
                <a:ln>
                  <a:noFill/>
                </a:ln>
                <a:solidFill>
                  <a:srgbClr val="C00000"/>
                </a:solidFill>
                <a:effectLst/>
                <a:latin typeface="Times New Roman" pitchFamily="18" charset="0"/>
                <a:ea typeface="Calibri" pitchFamily="34" charset="0"/>
                <a:cs typeface="Times New Roman" pitchFamily="18" charset="0"/>
              </a:rPr>
              <a:t>учреждениесе</a:t>
            </a:r>
            <a:r>
              <a:rPr kumimoji="0" lang="ru-RU" sz="16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rgbClr val="C00000"/>
              </a:solidFill>
              <a:effectLst/>
              <a:latin typeface="Arial" pitchFamily="34" charset="0"/>
              <a:cs typeface="Arial" pitchFamily="34" charset="0"/>
            </a:endParaRPr>
          </a:p>
        </p:txBody>
      </p:sp>
      <p:pic>
        <p:nvPicPr>
          <p:cNvPr id="37890" name="Picture 2" descr="https://tatarica.org/application/files/3215/3848/7204/vysokogorskij_gerb.jpg"/>
          <p:cNvPicPr>
            <a:picLocks noChangeAspect="1" noChangeArrowheads="1"/>
          </p:cNvPicPr>
          <p:nvPr/>
        </p:nvPicPr>
        <p:blipFill>
          <a:blip r:embed="rId6" cstate="print"/>
          <a:srcRect/>
          <a:stretch>
            <a:fillRect/>
          </a:stretch>
        </p:blipFill>
        <p:spPr bwMode="auto">
          <a:xfrm>
            <a:off x="4000496" y="214290"/>
            <a:ext cx="857256" cy="1072283"/>
          </a:xfrm>
          <a:prstGeom prst="rect">
            <a:avLst/>
          </a:prstGeom>
          <a:noFill/>
        </p:spPr>
      </p:pic>
      <p:pic>
        <p:nvPicPr>
          <p:cNvPr id="13" name="Picture 2" descr="C:\Users\Айгуль\Desktop\Новая папка (7)\i (1).jpg"/>
          <p:cNvPicPr>
            <a:picLocks noChangeAspect="1" noChangeArrowheads="1"/>
          </p:cNvPicPr>
          <p:nvPr/>
        </p:nvPicPr>
        <p:blipFill>
          <a:blip r:embed="rId7"/>
          <a:srcRect/>
          <a:stretch>
            <a:fillRect/>
          </a:stretch>
        </p:blipFill>
        <p:spPr bwMode="auto">
          <a:xfrm>
            <a:off x="7572396" y="142852"/>
            <a:ext cx="1445501" cy="1045148"/>
          </a:xfrm>
          <a:prstGeom prst="rect">
            <a:avLst/>
          </a:prstGeom>
          <a:ln>
            <a:noFill/>
          </a:ln>
          <a:effectLst>
            <a:softEdge rad="112500"/>
          </a:effectLst>
        </p:spPr>
      </p:pic>
    </p:spTree>
    <p:extLst>
      <p:ext uri="{BB962C8B-B14F-4D97-AF65-F5344CB8AC3E}">
        <p14:creationId xmlns="" xmlns:p14="http://schemas.microsoft.com/office/powerpoint/2010/main" val="42547274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357158" y="214290"/>
            <a:ext cx="8621985" cy="2000264"/>
          </a:xfrm>
        </p:spPr>
        <p:txBody>
          <a:bodyPr>
            <a:normAutofit fontScale="85000" lnSpcReduction="20000"/>
          </a:bodyPr>
          <a:lstStyle/>
          <a:p>
            <a:r>
              <a:rPr lang="ru-RU" sz="3000" b="1" i="1" dirty="0" smtClean="0">
                <a:solidFill>
                  <a:srgbClr val="00B050"/>
                </a:solidFill>
                <a:latin typeface="Times New Roman" pitchFamily="18" charset="0"/>
                <a:cs typeface="Times New Roman" pitchFamily="18" charset="0"/>
              </a:rPr>
              <a:t>        </a:t>
            </a:r>
            <a:r>
              <a:rPr lang="ru-RU" sz="3000" b="1" i="1" dirty="0" smtClean="0">
                <a:solidFill>
                  <a:srgbClr val="C00000"/>
                </a:solidFill>
                <a:latin typeface="Times New Roman" pitchFamily="18" charset="0"/>
                <a:cs typeface="Times New Roman" pitchFamily="18" charset="0"/>
              </a:rPr>
              <a:t>«</a:t>
            </a:r>
            <a:r>
              <a:rPr lang="ru-RU" sz="3000" b="1" i="1" dirty="0" err="1">
                <a:solidFill>
                  <a:srgbClr val="C00000"/>
                </a:solidFill>
                <a:latin typeface="Times New Roman" pitchFamily="18" charset="0"/>
                <a:cs typeface="Times New Roman" pitchFamily="18" charset="0"/>
              </a:rPr>
              <a:t>Г.Тукайда</a:t>
            </a:r>
            <a:r>
              <a:rPr lang="ru-RU" sz="3000" b="1" i="1" dirty="0">
                <a:solidFill>
                  <a:srgbClr val="C00000"/>
                </a:solidFill>
                <a:latin typeface="Times New Roman" pitchFamily="18" charset="0"/>
                <a:cs typeface="Times New Roman" pitchFamily="18" charset="0"/>
              </a:rPr>
              <a:t> </a:t>
            </a:r>
            <a:r>
              <a:rPr lang="ru-RU" sz="3000" b="1" i="1" dirty="0" err="1" smtClean="0">
                <a:solidFill>
                  <a:srgbClr val="C00000"/>
                </a:solidFill>
                <a:latin typeface="Times New Roman" pitchFamily="18" charset="0"/>
                <a:cs typeface="Times New Roman" pitchFamily="18" charset="0"/>
              </a:rPr>
              <a:t>кунакта</a:t>
            </a:r>
            <a:r>
              <a:rPr lang="ru-RU" sz="3000" b="1" i="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Язда</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уйнап-уйнап</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үскән,</a:t>
            </a:r>
            <a:endParaRPr lang="ru-RU" b="1" dirty="0" smtClean="0">
              <a:solidFill>
                <a:srgbClr val="C00000"/>
              </a:solidFill>
              <a:latin typeface="Times New Roman" pitchFamily="18" charset="0"/>
              <a:cs typeface="Times New Roman" pitchFamily="18" charset="0"/>
            </a:endParaRPr>
          </a:p>
          <a:p>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Җәйдә</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буйлап-буйлап</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үскән</a:t>
            </a:r>
            <a:r>
              <a:rPr lang="ru-RU" b="1" dirty="0" smtClean="0">
                <a:solidFill>
                  <a:srgbClr val="C00000"/>
                </a:solidFill>
                <a:latin typeface="Times New Roman" pitchFamily="18" charset="0"/>
                <a:cs typeface="Times New Roman" pitchFamily="18" charset="0"/>
              </a:rPr>
              <a:t>,</a:t>
            </a:r>
          </a:p>
          <a:p>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Көздә</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уйлап-уйлап</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үскән</a:t>
            </a:r>
            <a:endParaRPr lang="ru-RU" b="1" dirty="0" smtClean="0">
              <a:solidFill>
                <a:srgbClr val="C00000"/>
              </a:solidFill>
              <a:latin typeface="Times New Roman" pitchFamily="18" charset="0"/>
              <a:cs typeface="Times New Roman" pitchFamily="18" charset="0"/>
            </a:endParaRPr>
          </a:p>
          <a:p>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Туган</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телем</a:t>
            </a:r>
            <a:r>
              <a:rPr lang="ru-RU" b="1" dirty="0" smtClean="0">
                <a:solidFill>
                  <a:srgbClr val="C00000"/>
                </a:solidFill>
                <a:latin typeface="Times New Roman" pitchFamily="18" charset="0"/>
                <a:cs typeface="Times New Roman" pitchFamily="18" charset="0"/>
              </a:rPr>
              <a:t> </a:t>
            </a:r>
            <a:r>
              <a:rPr lang="ru-RU" b="1" dirty="0" err="1" smtClean="0">
                <a:solidFill>
                  <a:srgbClr val="C00000"/>
                </a:solidFill>
                <a:latin typeface="Times New Roman" pitchFamily="18" charset="0"/>
                <a:cs typeface="Times New Roman" pitchFamily="18" charset="0"/>
              </a:rPr>
              <a:t>канымдадыр</a:t>
            </a:r>
            <a:r>
              <a:rPr lang="ru-RU" b="1" dirty="0" smtClean="0">
                <a:solidFill>
                  <a:srgbClr val="C00000"/>
                </a:solidFill>
                <a:latin typeface="Times New Roman" pitchFamily="18" charset="0"/>
                <a:cs typeface="Times New Roman" pitchFamily="18" charset="0"/>
              </a:rPr>
              <a:t>! </a:t>
            </a:r>
          </a:p>
          <a:p>
            <a:r>
              <a:rPr lang="ru-RU" b="1" dirty="0" smtClean="0">
                <a:solidFill>
                  <a:srgbClr val="C00000"/>
                </a:solidFill>
                <a:latin typeface="Times New Roman" pitchFamily="18" charset="0"/>
                <a:cs typeface="Times New Roman" pitchFamily="18" charset="0"/>
              </a:rPr>
              <a:t>                                                                                                                                                  Ш. </a:t>
            </a:r>
            <a:r>
              <a:rPr lang="ru-RU" b="1" dirty="0" err="1" smtClean="0">
                <a:solidFill>
                  <a:srgbClr val="C00000"/>
                </a:solidFill>
                <a:latin typeface="Times New Roman" pitchFamily="18" charset="0"/>
                <a:cs typeface="Times New Roman" pitchFamily="18" charset="0"/>
              </a:rPr>
              <a:t>Галие</a:t>
            </a:r>
            <a:r>
              <a:rPr lang="ru-RU" sz="1500" b="1" dirty="0" err="1" smtClean="0">
                <a:solidFill>
                  <a:srgbClr val="C00000"/>
                </a:solidFill>
                <a:latin typeface="Times New Roman" pitchFamily="18" charset="0"/>
                <a:cs typeface="Times New Roman" pitchFamily="18" charset="0"/>
              </a:rPr>
              <a:t>в</a:t>
            </a:r>
            <a:endParaRPr lang="ru-RU" sz="1500" b="1" dirty="0" smtClean="0">
              <a:solidFill>
                <a:srgbClr val="C00000"/>
              </a:solidFill>
              <a:latin typeface="Times New Roman" pitchFamily="18" charset="0"/>
              <a:cs typeface="Times New Roman" pitchFamily="18" charset="0"/>
            </a:endParaRPr>
          </a:p>
          <a:p>
            <a:pPr algn="just"/>
            <a:r>
              <a:rPr lang="tt-RU" sz="1500" b="1" dirty="0" smtClean="0">
                <a:latin typeface="Times New Roman" pitchFamily="18" charset="0"/>
                <a:cs typeface="Times New Roman" pitchFamily="18" charset="0"/>
              </a:rPr>
              <a:t>        Бакчабызда Тукай Туган көнне ел саен кызыклы, мавыктыргыч итеп оештырырга тырышабыз. Быел анын шигыр</a:t>
            </a:r>
            <a:r>
              <a:rPr lang="ru-RU" sz="1500" b="1" dirty="0" err="1" smtClean="0">
                <a:latin typeface="Times New Roman" pitchFamily="18" charset="0"/>
                <a:cs typeface="Times New Roman" pitchFamily="18" charset="0"/>
              </a:rPr>
              <a:t>ьләрен</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әкиятләрен</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сәхнәләштердек</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тә</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фотоларны</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куеп</a:t>
            </a:r>
            <a:r>
              <a:rPr lang="ru-RU" sz="1500" b="1" dirty="0" smtClean="0">
                <a:latin typeface="Times New Roman" pitchFamily="18" charset="0"/>
                <a:cs typeface="Times New Roman" pitchFamily="18" charset="0"/>
              </a:rPr>
              <a:t> аудиозапись </a:t>
            </a:r>
            <a:r>
              <a:rPr lang="ru-RU" sz="1500" b="1" dirty="0" err="1" smtClean="0">
                <a:latin typeface="Times New Roman" pitchFamily="18" charset="0"/>
                <a:cs typeface="Times New Roman" pitchFamily="18" charset="0"/>
              </a:rPr>
              <a:t>ясадык</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Г.Тукайны</a:t>
            </a:r>
            <a:r>
              <a:rPr lang="tt-RU" sz="1500" b="1" dirty="0" smtClean="0">
                <a:latin typeface="Times New Roman" pitchFamily="18" charset="0"/>
                <a:cs typeface="Times New Roman" pitchFamily="18" charset="0"/>
              </a:rPr>
              <a:t>ң иҗаты күпкырлы, аның балаларга тәрбияви ягы көчле. Тукайның шигыр</a:t>
            </a:r>
            <a:r>
              <a:rPr lang="ru-RU" sz="1500" b="1" dirty="0" smtClean="0">
                <a:latin typeface="Times New Roman" pitchFamily="18" charset="0"/>
                <a:cs typeface="Times New Roman" pitchFamily="18" charset="0"/>
              </a:rPr>
              <a:t>ь</a:t>
            </a:r>
            <a:r>
              <a:rPr lang="tt-RU" sz="1500" b="1" dirty="0" smtClean="0">
                <a:latin typeface="Times New Roman" pitchFamily="18" charset="0"/>
                <a:cs typeface="Times New Roman" pitchFamily="18" charset="0"/>
              </a:rPr>
              <a:t>ләре, җырлары, әкиятләре аша балаларга ана теленә мәхәббәт, дусларына, кешеләргә, хайваннарга  карата мәрхәмәт, хезмәткә мәхэббәт, балалар арасында чын дуслык тәрбиялибез.</a:t>
            </a:r>
            <a:endParaRPr lang="ru-RU" sz="1500" b="1" dirty="0" smtClean="0">
              <a:latin typeface="Times New Roman" pitchFamily="18" charset="0"/>
              <a:cs typeface="Times New Roman" pitchFamily="18" charset="0"/>
            </a:endParaRPr>
          </a:p>
          <a:p>
            <a:endParaRPr lang="ru-RU" sz="1500" b="1" dirty="0" smtClean="0">
              <a:solidFill>
                <a:srgbClr val="00B050"/>
              </a:solidFill>
              <a:latin typeface="Times New Roman" pitchFamily="18" charset="0"/>
              <a:cs typeface="Times New Roman" pitchFamily="18" charset="0"/>
            </a:endParaRPr>
          </a:p>
          <a:p>
            <a:pPr algn="ctr"/>
            <a:endParaRPr lang="ru-RU" sz="2400" b="1" i="1" dirty="0">
              <a:solidFill>
                <a:srgbClr val="00B050"/>
              </a:solidFill>
              <a:latin typeface="Times New Roman" pitchFamily="18" charset="0"/>
              <a:cs typeface="Times New Roman" pitchFamily="18" charset="0"/>
            </a:endParaRPr>
          </a:p>
        </p:txBody>
      </p:sp>
      <p:pic>
        <p:nvPicPr>
          <p:cNvPr id="11" name="Picture 2" descr="C:\Users\Айгуль\Desktop\янасы\тукай\IMG-20210428-WA0052.jpg"/>
          <p:cNvPicPr>
            <a:picLocks noChangeAspect="1" noChangeArrowheads="1"/>
          </p:cNvPicPr>
          <p:nvPr/>
        </p:nvPicPr>
        <p:blipFill>
          <a:blip r:embed="rId2"/>
          <a:srcRect/>
          <a:stretch>
            <a:fillRect/>
          </a:stretch>
        </p:blipFill>
        <p:spPr bwMode="auto">
          <a:xfrm>
            <a:off x="285720" y="2143116"/>
            <a:ext cx="3857652" cy="2357454"/>
          </a:xfrm>
          <a:prstGeom prst="rect">
            <a:avLst/>
          </a:prstGeom>
          <a:ln>
            <a:noFill/>
          </a:ln>
          <a:effectLst>
            <a:softEdge rad="112500"/>
          </a:effectLst>
        </p:spPr>
      </p:pic>
      <p:pic>
        <p:nvPicPr>
          <p:cNvPr id="12" name="Picture 1" descr="C:\Users\Айгуль\Desktop\Новая папка (7)\тукай\20190426_102803.jpg"/>
          <p:cNvPicPr>
            <a:picLocks noChangeAspect="1" noChangeArrowheads="1"/>
          </p:cNvPicPr>
          <p:nvPr/>
        </p:nvPicPr>
        <p:blipFill>
          <a:blip r:embed="rId3" cstate="print"/>
          <a:srcRect/>
          <a:stretch>
            <a:fillRect/>
          </a:stretch>
        </p:blipFill>
        <p:spPr bwMode="auto">
          <a:xfrm>
            <a:off x="500034" y="4329034"/>
            <a:ext cx="4000528" cy="2395621"/>
          </a:xfrm>
          <a:prstGeom prst="rect">
            <a:avLst/>
          </a:prstGeom>
          <a:ln>
            <a:noFill/>
          </a:ln>
          <a:effectLst>
            <a:softEdge rad="112500"/>
          </a:effectLst>
        </p:spPr>
      </p:pic>
      <p:pic>
        <p:nvPicPr>
          <p:cNvPr id="13" name="Picture 2" descr="C:\Users\Айгуль\Desktop\Новая папка (7)\тукай\DSCF1568.JPG"/>
          <p:cNvPicPr>
            <a:picLocks noChangeAspect="1" noChangeArrowheads="1"/>
          </p:cNvPicPr>
          <p:nvPr/>
        </p:nvPicPr>
        <p:blipFill>
          <a:blip r:embed="rId4" cstate="print"/>
          <a:srcRect/>
          <a:stretch>
            <a:fillRect/>
          </a:stretch>
        </p:blipFill>
        <p:spPr bwMode="auto">
          <a:xfrm>
            <a:off x="4500562" y="2143116"/>
            <a:ext cx="4286280" cy="2286016"/>
          </a:xfrm>
          <a:prstGeom prst="rect">
            <a:avLst/>
          </a:prstGeom>
          <a:ln>
            <a:noFill/>
          </a:ln>
          <a:effectLst>
            <a:softEdge rad="112500"/>
          </a:effectLst>
        </p:spPr>
      </p:pic>
      <p:pic>
        <p:nvPicPr>
          <p:cNvPr id="31745" name="Picture 1" descr="C:\Users\Айгуль\Desktop\янасы\бугенге\20220406_113624.jpg"/>
          <p:cNvPicPr>
            <a:picLocks noChangeAspect="1" noChangeArrowheads="1"/>
          </p:cNvPicPr>
          <p:nvPr/>
        </p:nvPicPr>
        <p:blipFill>
          <a:blip r:embed="rId5" cstate="print"/>
          <a:srcRect/>
          <a:stretch>
            <a:fillRect/>
          </a:stretch>
        </p:blipFill>
        <p:spPr bwMode="auto">
          <a:xfrm>
            <a:off x="4643438" y="4429132"/>
            <a:ext cx="3835576" cy="2160000"/>
          </a:xfrm>
          <a:prstGeom prst="rect">
            <a:avLst/>
          </a:prstGeom>
          <a:ln>
            <a:noFill/>
          </a:ln>
          <a:effectLst>
            <a:softEdge rad="112500"/>
          </a:effectLst>
        </p:spPr>
      </p:pic>
      <p:pic>
        <p:nvPicPr>
          <p:cNvPr id="7" name="Picture 2" descr="C:\Users\Айгуль\Desktop\Новая папка (7)\i (1).jpg"/>
          <p:cNvPicPr>
            <a:picLocks noChangeAspect="1" noChangeArrowheads="1"/>
          </p:cNvPicPr>
          <p:nvPr/>
        </p:nvPicPr>
        <p:blipFill>
          <a:blip r:embed="rId6"/>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714348" y="142852"/>
            <a:ext cx="8143932" cy="500066"/>
          </a:xfrm>
        </p:spPr>
        <p:txBody>
          <a:bodyPr>
            <a:noAutofit/>
          </a:bodyPr>
          <a:lstStyle/>
          <a:p>
            <a:r>
              <a:rPr lang="ru-RU" sz="2000" dirty="0" smtClean="0">
                <a:solidFill>
                  <a:srgbClr val="C00000"/>
                </a:solidFill>
              </a:rPr>
              <a:t>                            </a:t>
            </a:r>
            <a:r>
              <a:rPr lang="ru-RU" sz="2000" dirty="0" err="1" smtClean="0">
                <a:solidFill>
                  <a:srgbClr val="C00000"/>
                </a:solidFill>
              </a:rPr>
              <a:t>Көз кызы</a:t>
            </a:r>
            <a:r>
              <a:rPr lang="ru-RU" sz="2000" dirty="0" smtClean="0">
                <a:solidFill>
                  <a:srgbClr val="C00000"/>
                </a:solidFill>
              </a:rPr>
              <a:t>- </a:t>
            </a:r>
            <a:r>
              <a:rPr lang="ru-RU" sz="2000" dirty="0" err="1" smtClean="0">
                <a:solidFill>
                  <a:srgbClr val="C00000"/>
                </a:solidFill>
              </a:rPr>
              <a:t>Сөмбелә,бездә кунакта</a:t>
            </a:r>
            <a:endParaRPr lang="ru-RU" sz="2000" dirty="0" smtClean="0">
              <a:solidFill>
                <a:srgbClr val="C00000"/>
              </a:solidFill>
            </a:endParaRPr>
          </a:p>
          <a:p>
            <a:r>
              <a:rPr lang="ru-RU" sz="1600" dirty="0" err="1" smtClean="0">
                <a:solidFill>
                  <a:srgbClr val="C00000"/>
                </a:solidFill>
              </a:rPr>
              <a:t>Курайларда</a:t>
            </a:r>
            <a:r>
              <a:rPr lang="ru-RU" sz="1600" dirty="0" smtClean="0">
                <a:solidFill>
                  <a:srgbClr val="C00000"/>
                </a:solidFill>
              </a:rPr>
              <a:t> </a:t>
            </a:r>
            <a:r>
              <a:rPr lang="ru-RU" sz="1600" dirty="0" err="1" smtClean="0">
                <a:solidFill>
                  <a:srgbClr val="C00000"/>
                </a:solidFill>
              </a:rPr>
              <a:t>көз көйләрен уйнап</a:t>
            </a:r>
            <a:r>
              <a:rPr lang="ru-RU" sz="1600" dirty="0" smtClean="0">
                <a:solidFill>
                  <a:srgbClr val="C00000"/>
                </a:solidFill>
              </a:rPr>
              <a:t>,</a:t>
            </a:r>
          </a:p>
          <a:p>
            <a:r>
              <a:rPr lang="ru-RU" sz="1600" dirty="0" err="1" smtClean="0">
                <a:solidFill>
                  <a:srgbClr val="C00000"/>
                </a:solidFill>
              </a:rPr>
              <a:t>Агачларны</a:t>
            </a:r>
            <a:r>
              <a:rPr lang="ru-RU" sz="1600" dirty="0" smtClean="0">
                <a:solidFill>
                  <a:srgbClr val="C00000"/>
                </a:solidFill>
              </a:rPr>
              <a:t> </a:t>
            </a:r>
            <a:r>
              <a:rPr lang="ru-RU" sz="1600" dirty="0" err="1" smtClean="0">
                <a:solidFill>
                  <a:srgbClr val="C00000"/>
                </a:solidFill>
              </a:rPr>
              <a:t>сары</a:t>
            </a:r>
            <a:r>
              <a:rPr lang="ru-RU" sz="1600" dirty="0" smtClean="0">
                <a:solidFill>
                  <a:srgbClr val="C00000"/>
                </a:solidFill>
              </a:rPr>
              <a:t> </a:t>
            </a:r>
            <a:r>
              <a:rPr lang="ru-RU" sz="1600" dirty="0" err="1" smtClean="0">
                <a:solidFill>
                  <a:srgbClr val="C00000"/>
                </a:solidFill>
              </a:rPr>
              <a:t>төскә буяп</a:t>
            </a:r>
            <a:r>
              <a:rPr lang="ru-RU" sz="1600" dirty="0" smtClean="0">
                <a:solidFill>
                  <a:srgbClr val="C00000"/>
                </a:solidFill>
              </a:rPr>
              <a:t>,</a:t>
            </a:r>
          </a:p>
          <a:p>
            <a:r>
              <a:rPr lang="ru-RU" sz="1600" dirty="0" err="1" smtClean="0">
                <a:solidFill>
                  <a:srgbClr val="C00000"/>
                </a:solidFill>
              </a:rPr>
              <a:t>Куакларга</a:t>
            </a:r>
            <a:r>
              <a:rPr lang="ru-RU" sz="1600" dirty="0" smtClean="0">
                <a:solidFill>
                  <a:srgbClr val="C00000"/>
                </a:solidFill>
              </a:rPr>
              <a:t> </a:t>
            </a:r>
            <a:r>
              <a:rPr lang="ru-RU" sz="1600" dirty="0" err="1" smtClean="0">
                <a:solidFill>
                  <a:srgbClr val="C00000"/>
                </a:solidFill>
              </a:rPr>
              <a:t>җиләк-җимеш элеп</a:t>
            </a:r>
            <a:r>
              <a:rPr lang="ru-RU" sz="1600" dirty="0" smtClean="0">
                <a:solidFill>
                  <a:srgbClr val="C00000"/>
                </a:solidFill>
              </a:rPr>
              <a:t>,</a:t>
            </a:r>
          </a:p>
          <a:p>
            <a:r>
              <a:rPr lang="ru-RU" sz="1600" dirty="0" err="1" smtClean="0">
                <a:solidFill>
                  <a:srgbClr val="C00000"/>
                </a:solidFill>
              </a:rPr>
              <a:t>Агач</a:t>
            </a:r>
            <a:r>
              <a:rPr lang="ru-RU" sz="1600" dirty="0" smtClean="0">
                <a:solidFill>
                  <a:srgbClr val="C00000"/>
                </a:solidFill>
              </a:rPr>
              <a:t> </a:t>
            </a:r>
            <a:r>
              <a:rPr lang="ru-RU" sz="1600" dirty="0" err="1" smtClean="0">
                <a:solidFill>
                  <a:srgbClr val="C00000"/>
                </a:solidFill>
              </a:rPr>
              <a:t>төпләренә гөмбә тезеп</a:t>
            </a:r>
            <a:endParaRPr lang="ru-RU" sz="1600" dirty="0" smtClean="0">
              <a:solidFill>
                <a:srgbClr val="C00000"/>
              </a:solidFill>
            </a:endParaRPr>
          </a:p>
          <a:p>
            <a:r>
              <a:rPr lang="ru-RU" sz="1600" dirty="0" smtClean="0">
                <a:solidFill>
                  <a:srgbClr val="C00000"/>
                </a:solidFill>
              </a:rPr>
              <a:t>Урман </a:t>
            </a:r>
            <a:r>
              <a:rPr lang="ru-RU" sz="1600" dirty="0" err="1" smtClean="0">
                <a:solidFill>
                  <a:srgbClr val="C00000"/>
                </a:solidFill>
              </a:rPr>
              <a:t>буйлап</a:t>
            </a:r>
            <a:r>
              <a:rPr lang="ru-RU" sz="1600" dirty="0" smtClean="0">
                <a:solidFill>
                  <a:srgbClr val="C00000"/>
                </a:solidFill>
              </a:rPr>
              <a:t> алтын </a:t>
            </a:r>
            <a:r>
              <a:rPr lang="ru-RU" sz="1600" dirty="0" err="1" smtClean="0">
                <a:solidFill>
                  <a:srgbClr val="C00000"/>
                </a:solidFill>
              </a:rPr>
              <a:t>көз йөри</a:t>
            </a:r>
            <a:r>
              <a:rPr lang="ru-RU" sz="1600" dirty="0" smtClean="0">
                <a:solidFill>
                  <a:srgbClr val="C00000"/>
                </a:solidFill>
              </a:rPr>
              <a:t>.    </a:t>
            </a:r>
          </a:p>
          <a:p>
            <a:pPr algn="ctr"/>
            <a:endParaRPr lang="tt-RU" sz="2400" b="1" i="1" dirty="0" smtClean="0">
              <a:solidFill>
                <a:srgbClr val="C00000"/>
              </a:solidFill>
              <a:latin typeface="Times New Roman" pitchFamily="18" charset="0"/>
              <a:cs typeface="Times New Roman" pitchFamily="18" charset="0"/>
            </a:endParaRPr>
          </a:p>
        </p:txBody>
      </p:sp>
      <p:pic>
        <p:nvPicPr>
          <p:cNvPr id="9"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00364" y="5715016"/>
            <a:ext cx="2736304" cy="9906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7649" name="Picture 1" descr="C:\Users\Айгуль\Desktop\янасы\себелэ\20151016_173409.jpg"/>
          <p:cNvPicPr>
            <a:picLocks noChangeAspect="1" noChangeArrowheads="1"/>
          </p:cNvPicPr>
          <p:nvPr/>
        </p:nvPicPr>
        <p:blipFill>
          <a:blip r:embed="rId3" cstate="print"/>
          <a:srcRect/>
          <a:stretch>
            <a:fillRect/>
          </a:stretch>
        </p:blipFill>
        <p:spPr bwMode="auto">
          <a:xfrm>
            <a:off x="214282" y="2000240"/>
            <a:ext cx="2857520" cy="2143140"/>
          </a:xfrm>
          <a:prstGeom prst="rect">
            <a:avLst/>
          </a:prstGeom>
          <a:ln>
            <a:noFill/>
          </a:ln>
          <a:effectLst>
            <a:softEdge rad="112500"/>
          </a:effectLst>
        </p:spPr>
      </p:pic>
      <p:pic>
        <p:nvPicPr>
          <p:cNvPr id="27650" name="Picture 2" descr="C:\Users\Айгуль\Desktop\янасы\себелэ\20171031_104051.jpg"/>
          <p:cNvPicPr>
            <a:picLocks noChangeAspect="1" noChangeArrowheads="1"/>
          </p:cNvPicPr>
          <p:nvPr/>
        </p:nvPicPr>
        <p:blipFill>
          <a:blip r:embed="rId4" cstate="print"/>
          <a:srcRect/>
          <a:stretch>
            <a:fillRect/>
          </a:stretch>
        </p:blipFill>
        <p:spPr bwMode="auto">
          <a:xfrm>
            <a:off x="3500430" y="571480"/>
            <a:ext cx="2643206" cy="3000396"/>
          </a:xfrm>
          <a:prstGeom prst="rect">
            <a:avLst/>
          </a:prstGeom>
          <a:ln>
            <a:noFill/>
          </a:ln>
          <a:effectLst>
            <a:softEdge rad="112500"/>
          </a:effectLst>
        </p:spPr>
      </p:pic>
      <p:pic>
        <p:nvPicPr>
          <p:cNvPr id="27651" name="Picture 3" descr="C:\Users\Айгуль\Desktop\янасы\себелэ\IMG-20201005-WA0112.jpg"/>
          <p:cNvPicPr>
            <a:picLocks noChangeAspect="1" noChangeArrowheads="1"/>
          </p:cNvPicPr>
          <p:nvPr/>
        </p:nvPicPr>
        <p:blipFill>
          <a:blip r:embed="rId5"/>
          <a:srcRect/>
          <a:stretch>
            <a:fillRect/>
          </a:stretch>
        </p:blipFill>
        <p:spPr bwMode="auto">
          <a:xfrm>
            <a:off x="214282" y="4286256"/>
            <a:ext cx="2786082" cy="2357430"/>
          </a:xfrm>
          <a:prstGeom prst="rect">
            <a:avLst/>
          </a:prstGeom>
          <a:ln>
            <a:noFill/>
          </a:ln>
          <a:effectLst>
            <a:softEdge rad="112500"/>
          </a:effectLst>
        </p:spPr>
      </p:pic>
      <p:pic>
        <p:nvPicPr>
          <p:cNvPr id="27652" name="Picture 4" descr="C:\Users\Айгуль\Desktop\янасы\себелэ\IMG-20201110-WA0041.jpg"/>
          <p:cNvPicPr>
            <a:picLocks noChangeAspect="1" noChangeArrowheads="1"/>
          </p:cNvPicPr>
          <p:nvPr/>
        </p:nvPicPr>
        <p:blipFill>
          <a:blip r:embed="rId6"/>
          <a:srcRect/>
          <a:stretch>
            <a:fillRect/>
          </a:stretch>
        </p:blipFill>
        <p:spPr bwMode="auto">
          <a:xfrm>
            <a:off x="3143240" y="3571876"/>
            <a:ext cx="2500330" cy="2286016"/>
          </a:xfrm>
          <a:prstGeom prst="rect">
            <a:avLst/>
          </a:prstGeom>
          <a:ln>
            <a:noFill/>
          </a:ln>
          <a:effectLst>
            <a:softEdge rad="112500"/>
          </a:effectLst>
        </p:spPr>
      </p:pic>
      <p:pic>
        <p:nvPicPr>
          <p:cNvPr id="27653" name="Picture 5" descr="C:\Users\Айгуль\Desktop\янасы\себелэ\IMG-20201110-WA0051.jpg"/>
          <p:cNvPicPr>
            <a:picLocks noChangeAspect="1" noChangeArrowheads="1"/>
          </p:cNvPicPr>
          <p:nvPr/>
        </p:nvPicPr>
        <p:blipFill>
          <a:blip r:embed="rId7"/>
          <a:srcRect/>
          <a:stretch>
            <a:fillRect/>
          </a:stretch>
        </p:blipFill>
        <p:spPr bwMode="auto">
          <a:xfrm>
            <a:off x="6215074" y="142852"/>
            <a:ext cx="2714644" cy="3500462"/>
          </a:xfrm>
          <a:prstGeom prst="rect">
            <a:avLst/>
          </a:prstGeom>
          <a:ln>
            <a:noFill/>
          </a:ln>
          <a:effectLst>
            <a:softEdge rad="112500"/>
          </a:effectLst>
        </p:spPr>
      </p:pic>
      <p:pic>
        <p:nvPicPr>
          <p:cNvPr id="27654" name="Picture 6" descr="C:\Users\Айгуль\Desktop\янасы\себелэ\IMG-20201029-WA0061.jpg"/>
          <p:cNvPicPr>
            <a:picLocks noChangeAspect="1" noChangeArrowheads="1"/>
          </p:cNvPicPr>
          <p:nvPr/>
        </p:nvPicPr>
        <p:blipFill>
          <a:blip r:embed="rId8"/>
          <a:srcRect/>
          <a:stretch>
            <a:fillRect/>
          </a:stretch>
        </p:blipFill>
        <p:spPr bwMode="auto">
          <a:xfrm>
            <a:off x="5786446" y="3857628"/>
            <a:ext cx="3214710" cy="2643206"/>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28662" y="285728"/>
            <a:ext cx="7929618" cy="1214446"/>
          </a:xfrm>
        </p:spPr>
        <p:txBody>
          <a:bodyPr>
            <a:normAutofit fontScale="92500" lnSpcReduction="10000"/>
          </a:bodyPr>
          <a:lstStyle/>
          <a:p>
            <a:pPr algn="ctr"/>
            <a:r>
              <a:rPr lang="tt-RU" sz="2800" b="1" i="1" u="sng" dirty="0" smtClean="0">
                <a:solidFill>
                  <a:srgbClr val="C00000"/>
                </a:solidFill>
                <a:latin typeface="Times New Roman" pitchFamily="18" charset="0"/>
                <a:cs typeface="Times New Roman" pitchFamily="18" charset="0"/>
              </a:rPr>
              <a:t>Бакчабыз сәхнәсендә рус халык әкиятләре</a:t>
            </a:r>
          </a:p>
          <a:p>
            <a:pPr algn="just"/>
            <a:r>
              <a:rPr lang="ru-RU" dirty="0" smtClean="0">
                <a:solidFill>
                  <a:schemeClr val="accent6">
                    <a:lumMod val="50000"/>
                  </a:schemeClr>
                </a:solidFill>
                <a:latin typeface="Times New Roman" pitchFamily="18" charset="0"/>
                <a:cs typeface="Times New Roman" pitchFamily="18" charset="0"/>
              </a:rPr>
              <a:t>         </a:t>
            </a:r>
            <a:r>
              <a:rPr lang="ru-RU" b="1" dirty="0" err="1" smtClean="0">
                <a:latin typeface="Times New Roman" pitchFamily="18" charset="0"/>
                <a:cs typeface="Times New Roman" pitchFamily="18" charset="0"/>
              </a:rPr>
              <a:t>Балалар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бакчасы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ничек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әкиятсез яшәсен инде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әкият аша</a:t>
            </a:r>
            <a:r>
              <a:rPr lang="ru-RU" b="1" dirty="0" smtClean="0">
                <a:latin typeface="Times New Roman" pitchFamily="18" charset="0"/>
                <a:cs typeface="Times New Roman" pitchFamily="18" charset="0"/>
              </a:rPr>
              <a:t> без </a:t>
            </a:r>
            <a:r>
              <a:rPr lang="ru-RU" b="1" dirty="0" err="1" smtClean="0">
                <a:latin typeface="Times New Roman" pitchFamily="18" charset="0"/>
                <a:cs typeface="Times New Roman" pitchFamily="18" charset="0"/>
              </a:rPr>
              <a:t>балалрны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яхшылыкка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тапкырлыкка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зирәклеккә</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батырлыкка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тырышлыкка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әдәплелеккә өйрәтәбез</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матур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итеп</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сөйләм телен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үстерәбез</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Балалар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гына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уйнамый</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ул</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әкиятне, ә әтиләр дә, әниләр дә, тәрбиячеләр дә уйный</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Төрле милләт әкиятләрен укыйбыз</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уйныйбыз</a:t>
            </a:r>
            <a:r>
              <a:rPr lang="ru-RU" b="1" dirty="0" smtClean="0">
                <a:latin typeface="Times New Roman" pitchFamily="18" charset="0"/>
                <a:cs typeface="Times New Roman" pitchFamily="18" charset="0"/>
              </a:rPr>
              <a:t>. Рус </a:t>
            </a:r>
            <a:r>
              <a:rPr lang="ru-RU" b="1" dirty="0" err="1" smtClean="0">
                <a:latin typeface="Times New Roman" pitchFamily="18" charset="0"/>
                <a:cs typeface="Times New Roman" pitchFamily="18" charset="0"/>
              </a:rPr>
              <a:t>халык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әкиятләре һәрвакыт бездә кунакта</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pic>
        <p:nvPicPr>
          <p:cNvPr id="12"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857620" y="5857892"/>
            <a:ext cx="5000660" cy="857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7409" name="Picture 1" descr="C:\Users\Айгуль\Desktop\Новая папка (7)\IMG-20211004-WA0045.jpg"/>
          <p:cNvPicPr>
            <a:picLocks noChangeAspect="1" noChangeArrowheads="1"/>
          </p:cNvPicPr>
          <p:nvPr/>
        </p:nvPicPr>
        <p:blipFill>
          <a:blip r:embed="rId3" cstate="print"/>
          <a:srcRect/>
          <a:stretch>
            <a:fillRect/>
          </a:stretch>
        </p:blipFill>
        <p:spPr bwMode="auto">
          <a:xfrm>
            <a:off x="285720" y="1785926"/>
            <a:ext cx="2786082" cy="2428860"/>
          </a:xfrm>
          <a:prstGeom prst="rect">
            <a:avLst/>
          </a:prstGeom>
          <a:ln>
            <a:noFill/>
          </a:ln>
          <a:effectLst>
            <a:softEdge rad="112500"/>
          </a:effectLst>
        </p:spPr>
      </p:pic>
      <p:pic>
        <p:nvPicPr>
          <p:cNvPr id="17410" name="Picture 2" descr="C:\Users\Айгуль\Desktop\Новая папка (7)\20201014_103529.jpg"/>
          <p:cNvPicPr>
            <a:picLocks noChangeAspect="1" noChangeArrowheads="1"/>
          </p:cNvPicPr>
          <p:nvPr/>
        </p:nvPicPr>
        <p:blipFill>
          <a:blip r:embed="rId4" cstate="print"/>
          <a:srcRect/>
          <a:stretch>
            <a:fillRect/>
          </a:stretch>
        </p:blipFill>
        <p:spPr bwMode="auto">
          <a:xfrm>
            <a:off x="3143240" y="1643050"/>
            <a:ext cx="2880000" cy="2160000"/>
          </a:xfrm>
          <a:prstGeom prst="rect">
            <a:avLst/>
          </a:prstGeom>
          <a:ln>
            <a:noFill/>
          </a:ln>
          <a:effectLst>
            <a:softEdge rad="112500"/>
          </a:effectLst>
        </p:spPr>
      </p:pic>
      <p:pic>
        <p:nvPicPr>
          <p:cNvPr id="17411" name="Picture 3" descr="C:\Users\Айгуль\Desktop\Новая папка (7)\20201014_104032.jpg"/>
          <p:cNvPicPr>
            <a:picLocks noChangeAspect="1" noChangeArrowheads="1"/>
          </p:cNvPicPr>
          <p:nvPr/>
        </p:nvPicPr>
        <p:blipFill>
          <a:blip r:embed="rId5" cstate="print"/>
          <a:srcRect/>
          <a:stretch>
            <a:fillRect/>
          </a:stretch>
        </p:blipFill>
        <p:spPr bwMode="auto">
          <a:xfrm>
            <a:off x="6143636" y="1643050"/>
            <a:ext cx="2880000" cy="2160000"/>
          </a:xfrm>
          <a:prstGeom prst="rect">
            <a:avLst/>
          </a:prstGeom>
          <a:ln>
            <a:noFill/>
          </a:ln>
          <a:effectLst>
            <a:softEdge rad="112500"/>
          </a:effectLst>
        </p:spPr>
      </p:pic>
      <p:pic>
        <p:nvPicPr>
          <p:cNvPr id="17412" name="Picture 4" descr="C:\Users\Айгуль\Desktop\янасы\бугенге\20220406_095143.jpg"/>
          <p:cNvPicPr>
            <a:picLocks noChangeAspect="1" noChangeArrowheads="1"/>
          </p:cNvPicPr>
          <p:nvPr/>
        </p:nvPicPr>
        <p:blipFill>
          <a:blip r:embed="rId6" cstate="print"/>
          <a:srcRect/>
          <a:stretch>
            <a:fillRect/>
          </a:stretch>
        </p:blipFill>
        <p:spPr bwMode="auto">
          <a:xfrm>
            <a:off x="428596" y="4214818"/>
            <a:ext cx="3143272" cy="2517190"/>
          </a:xfrm>
          <a:prstGeom prst="rect">
            <a:avLst/>
          </a:prstGeom>
          <a:ln>
            <a:noFill/>
          </a:ln>
          <a:effectLst>
            <a:softEdge rad="112500"/>
          </a:effectLst>
        </p:spPr>
      </p:pic>
      <p:pic>
        <p:nvPicPr>
          <p:cNvPr id="17413" name="Picture 5" descr="C:\Users\Айгуль\Desktop\янасы\бугенге\20220406_103459.jpg"/>
          <p:cNvPicPr>
            <a:picLocks noChangeAspect="1" noChangeArrowheads="1"/>
          </p:cNvPicPr>
          <p:nvPr/>
        </p:nvPicPr>
        <p:blipFill>
          <a:blip r:embed="rId7" cstate="print"/>
          <a:srcRect/>
          <a:stretch>
            <a:fillRect/>
          </a:stretch>
        </p:blipFill>
        <p:spPr bwMode="auto">
          <a:xfrm>
            <a:off x="3714744" y="3929066"/>
            <a:ext cx="2286016" cy="1945686"/>
          </a:xfrm>
          <a:prstGeom prst="rect">
            <a:avLst/>
          </a:prstGeom>
          <a:ln>
            <a:noFill/>
          </a:ln>
          <a:effectLst>
            <a:softEdge rad="112500"/>
          </a:effectLst>
        </p:spPr>
      </p:pic>
      <p:pic>
        <p:nvPicPr>
          <p:cNvPr id="17414" name="Picture 6" descr="C:\Users\Айгуль\Desktop\янасы\бугенге\20220406_103747.jpg"/>
          <p:cNvPicPr>
            <a:picLocks noChangeAspect="1" noChangeArrowheads="1"/>
          </p:cNvPicPr>
          <p:nvPr/>
        </p:nvPicPr>
        <p:blipFill>
          <a:blip r:embed="rId8" cstate="print"/>
          <a:srcRect/>
          <a:stretch>
            <a:fillRect/>
          </a:stretch>
        </p:blipFill>
        <p:spPr bwMode="auto">
          <a:xfrm>
            <a:off x="6215074" y="3857628"/>
            <a:ext cx="2786114" cy="20057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28662" y="116632"/>
            <a:ext cx="7786742" cy="1296144"/>
          </a:xfrm>
        </p:spPr>
        <p:txBody>
          <a:bodyPr>
            <a:normAutofit fontScale="85000" lnSpcReduction="20000"/>
          </a:bodyPr>
          <a:lstStyle/>
          <a:p>
            <a:pPr algn="ctr"/>
            <a:r>
              <a:rPr lang="ru-RU" sz="2800" b="1" i="1" dirty="0" err="1" smtClean="0">
                <a:solidFill>
                  <a:srgbClr val="C00000"/>
                </a:solidFill>
                <a:latin typeface="Times New Roman" pitchFamily="18" charset="0"/>
                <a:cs typeface="Times New Roman" pitchFamily="18" charset="0"/>
              </a:rPr>
              <a:t>Бакчабыз</a:t>
            </a:r>
            <a:r>
              <a:rPr lang="ru-RU" sz="2800" b="1" i="1" dirty="0" smtClean="0">
                <a:solidFill>
                  <a:srgbClr val="C00000"/>
                </a:solidFill>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сәхнәсендә</a:t>
            </a:r>
            <a:r>
              <a:rPr lang="ru-RU" sz="2800" b="1" i="1" dirty="0" smtClean="0">
                <a:solidFill>
                  <a:srgbClr val="C00000"/>
                </a:solidFill>
                <a:latin typeface="Times New Roman" pitchFamily="18" charset="0"/>
                <a:cs typeface="Times New Roman" pitchFamily="18" charset="0"/>
              </a:rPr>
              <a:t> татар </a:t>
            </a:r>
            <a:r>
              <a:rPr lang="ru-RU" sz="2800" b="1" i="1" dirty="0" err="1" smtClean="0">
                <a:solidFill>
                  <a:srgbClr val="C00000"/>
                </a:solidFill>
                <a:latin typeface="Times New Roman" pitchFamily="18" charset="0"/>
                <a:cs typeface="Times New Roman" pitchFamily="18" charset="0"/>
              </a:rPr>
              <a:t>халык</a:t>
            </a:r>
            <a:r>
              <a:rPr lang="ru-RU" sz="2800" b="1" i="1" dirty="0" smtClean="0">
                <a:solidFill>
                  <a:srgbClr val="C00000"/>
                </a:solidFill>
                <a:latin typeface="Times New Roman" pitchFamily="18" charset="0"/>
                <a:cs typeface="Times New Roman" pitchFamily="18" charset="0"/>
              </a:rPr>
              <a:t> </a:t>
            </a:r>
            <a:r>
              <a:rPr lang="ru-RU" sz="2800" b="1" i="1" dirty="0" err="1" smtClean="0">
                <a:solidFill>
                  <a:srgbClr val="C00000"/>
                </a:solidFill>
                <a:latin typeface="Times New Roman" pitchFamily="18" charset="0"/>
                <a:cs typeface="Times New Roman" pitchFamily="18" charset="0"/>
              </a:rPr>
              <a:t>әкиятләре</a:t>
            </a:r>
            <a:endParaRPr lang="ru-RU" sz="2800" b="1" i="1" dirty="0" smtClean="0">
              <a:solidFill>
                <a:srgbClr val="C00000"/>
              </a:solidFill>
              <a:latin typeface="Times New Roman" pitchFamily="18" charset="0"/>
              <a:cs typeface="Times New Roman" pitchFamily="18" charset="0"/>
            </a:endParaRPr>
          </a:p>
          <a:p>
            <a:r>
              <a:rPr lang="tt-RU" sz="1200" dirty="0" smtClean="0">
                <a:solidFill>
                  <a:srgbClr val="C00000"/>
                </a:solidFill>
                <a:latin typeface="Times New Roman" pitchFamily="18" charset="0"/>
                <a:cs typeface="Times New Roman" pitchFamily="18" charset="0"/>
              </a:rPr>
              <a:t>             </a:t>
            </a:r>
            <a:r>
              <a:rPr lang="tt-RU" sz="1500" b="1" dirty="0" smtClean="0">
                <a:latin typeface="Times New Roman" pitchFamily="18" charset="0"/>
                <a:cs typeface="Times New Roman" pitchFamily="18" charset="0"/>
              </a:rPr>
              <a:t>Татар халык әкиятләреннән башка яшәп буламы соң инде ул! Үз милләтебезнең әкиятләре балаларга бик  якын, тәрбияви ягы да үтемле, көчле була. Тәрбиячеләр әкиятләргә яңача җан өрәләр. Алар әкият геройларын бәйлиләр дә, тегәләр дә, балалар зурлыгында итеп эшлиләр дә. Шушылай эшләгәндә ничек балалар кызыксынмасын ди, әлбәттә балалар  рәхәтләнеп рол</a:t>
            </a:r>
            <a:r>
              <a:rPr lang="ru-RU" sz="1500" b="1" dirty="0" smtClean="0">
                <a:latin typeface="Times New Roman" pitchFamily="18" charset="0"/>
                <a:cs typeface="Times New Roman" pitchFamily="18" charset="0"/>
              </a:rPr>
              <a:t>ь</a:t>
            </a:r>
            <a:r>
              <a:rPr lang="tt-RU" sz="1500" b="1" dirty="0" smtClean="0">
                <a:latin typeface="Times New Roman" pitchFamily="18" charset="0"/>
                <a:cs typeface="Times New Roman" pitchFamily="18" charset="0"/>
              </a:rPr>
              <a:t>гә кереп уйныйлар.</a:t>
            </a:r>
            <a:endParaRPr lang="ru-RU" sz="1500" b="1" dirty="0">
              <a:latin typeface="Times New Roman" pitchFamily="18" charset="0"/>
              <a:cs typeface="Times New Roman" pitchFamily="18" charset="0"/>
            </a:endParaRPr>
          </a:p>
        </p:txBody>
      </p:sp>
      <p:pic>
        <p:nvPicPr>
          <p:cNvPr id="1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643702" y="5500702"/>
            <a:ext cx="2357454" cy="8572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3" name="Picture 1" descr="C:\Users\Айгуль\Desktop\янасы\бугенге\20220406_102822.jpg"/>
          <p:cNvPicPr>
            <a:picLocks noChangeAspect="1" noChangeArrowheads="1"/>
          </p:cNvPicPr>
          <p:nvPr/>
        </p:nvPicPr>
        <p:blipFill>
          <a:blip r:embed="rId3" cstate="print"/>
          <a:srcRect/>
          <a:stretch>
            <a:fillRect/>
          </a:stretch>
        </p:blipFill>
        <p:spPr bwMode="auto">
          <a:xfrm>
            <a:off x="428596" y="1428736"/>
            <a:ext cx="4286280" cy="2014314"/>
          </a:xfrm>
          <a:prstGeom prst="rect">
            <a:avLst/>
          </a:prstGeom>
          <a:ln>
            <a:noFill/>
          </a:ln>
          <a:effectLst>
            <a:softEdge rad="112500"/>
          </a:effectLst>
        </p:spPr>
      </p:pic>
      <p:pic>
        <p:nvPicPr>
          <p:cNvPr id="13314" name="Picture 2" descr="C:\Users\Айгуль\Desktop\янасы\бугенге\20220406_110719.jpg"/>
          <p:cNvPicPr>
            <a:picLocks noChangeAspect="1" noChangeArrowheads="1"/>
          </p:cNvPicPr>
          <p:nvPr/>
        </p:nvPicPr>
        <p:blipFill>
          <a:blip r:embed="rId4" cstate="print"/>
          <a:srcRect/>
          <a:stretch>
            <a:fillRect/>
          </a:stretch>
        </p:blipFill>
        <p:spPr bwMode="auto">
          <a:xfrm>
            <a:off x="4929190" y="1357298"/>
            <a:ext cx="4000528" cy="2071702"/>
          </a:xfrm>
          <a:prstGeom prst="rect">
            <a:avLst/>
          </a:prstGeom>
          <a:ln>
            <a:noFill/>
          </a:ln>
          <a:effectLst>
            <a:softEdge rad="112500"/>
          </a:effectLst>
        </p:spPr>
      </p:pic>
      <p:pic>
        <p:nvPicPr>
          <p:cNvPr id="12289" name="Picture 1" descr="C:\Users\Айгуль\Desktop\Новая папка (7)\тэуфикле песи\IMG-20210126-WA0058.jpg"/>
          <p:cNvPicPr>
            <a:picLocks noChangeAspect="1" noChangeArrowheads="1"/>
          </p:cNvPicPr>
          <p:nvPr/>
        </p:nvPicPr>
        <p:blipFill>
          <a:blip r:embed="rId5"/>
          <a:srcRect/>
          <a:stretch>
            <a:fillRect/>
          </a:stretch>
        </p:blipFill>
        <p:spPr bwMode="auto">
          <a:xfrm>
            <a:off x="4929190" y="3571876"/>
            <a:ext cx="4000528" cy="2500330"/>
          </a:xfrm>
          <a:prstGeom prst="rect">
            <a:avLst/>
          </a:prstGeom>
          <a:ln>
            <a:noFill/>
          </a:ln>
          <a:effectLst>
            <a:softEdge rad="112500"/>
          </a:effectLst>
        </p:spPr>
      </p:pic>
      <p:pic>
        <p:nvPicPr>
          <p:cNvPr id="8"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2910" y="6000768"/>
            <a:ext cx="7929618" cy="7143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0" name="Picture 2" descr="C:\Users\Айгуль\Desktop\янасы\бугенге\20220406_103216.jpg"/>
          <p:cNvPicPr>
            <a:picLocks noChangeAspect="1" noChangeArrowheads="1"/>
          </p:cNvPicPr>
          <p:nvPr/>
        </p:nvPicPr>
        <p:blipFill>
          <a:blip r:embed="rId6" cstate="print"/>
          <a:srcRect/>
          <a:stretch>
            <a:fillRect/>
          </a:stretch>
        </p:blipFill>
        <p:spPr bwMode="auto">
          <a:xfrm>
            <a:off x="357158" y="3643314"/>
            <a:ext cx="4429156" cy="2374314"/>
          </a:xfrm>
          <a:prstGeom prst="rect">
            <a:avLst/>
          </a:prstGeom>
          <a:ln>
            <a:noFill/>
          </a:ln>
          <a:effectLst>
            <a:softEdge rad="112500"/>
          </a:effectLst>
        </p:spPr>
      </p:pic>
      <p:pic>
        <p:nvPicPr>
          <p:cNvPr id="9" name="Picture 2" descr="C:\Users\Айгуль\Desktop\Новая папка (7)\i (1).jpg"/>
          <p:cNvPicPr>
            <a:picLocks noChangeAspect="1" noChangeArrowheads="1"/>
          </p:cNvPicPr>
          <p:nvPr/>
        </p:nvPicPr>
        <p:blipFill>
          <a:blip r:embed="rId7"/>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4294967295"/>
          </p:nvPr>
        </p:nvSpPr>
        <p:spPr>
          <a:xfrm>
            <a:off x="428625" y="115888"/>
            <a:ext cx="8715375" cy="1169987"/>
          </a:xfrm>
        </p:spPr>
        <p:txBody>
          <a:bodyPr>
            <a:normAutofit/>
          </a:bodyPr>
          <a:lstStyle/>
          <a:p>
            <a:pPr algn="ctr">
              <a:buNone/>
            </a:pPr>
            <a:r>
              <a:rPr lang="tt-RU" sz="2400" b="1" dirty="0" smtClean="0">
                <a:solidFill>
                  <a:srgbClr val="C00000"/>
                </a:solidFill>
                <a:latin typeface="Times New Roman" pitchFamily="18" charset="0"/>
                <a:cs typeface="Times New Roman" pitchFamily="18" charset="0"/>
              </a:rPr>
              <a:t>Бакчабыз ачылуга 20 ел булу уңаеннан зур бәйрәм үткәрелде</a:t>
            </a:r>
          </a:p>
        </p:txBody>
      </p:sp>
      <p:pic>
        <p:nvPicPr>
          <p:cNvPr id="12"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57158" y="5805264"/>
            <a:ext cx="8400663" cy="10527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4" name="Picture 2" descr="C:\Users\Айгуль\Desktop\татар малае\милли тэрбияче\20 ел\IMG-20200924-WA0020.jpg"/>
          <p:cNvPicPr>
            <a:picLocks noChangeAspect="1" noChangeArrowheads="1"/>
          </p:cNvPicPr>
          <p:nvPr/>
        </p:nvPicPr>
        <p:blipFill>
          <a:blip r:embed="rId3"/>
          <a:srcRect/>
          <a:stretch>
            <a:fillRect/>
          </a:stretch>
        </p:blipFill>
        <p:spPr bwMode="auto">
          <a:xfrm>
            <a:off x="285720" y="714356"/>
            <a:ext cx="3000396" cy="2714644"/>
          </a:xfrm>
          <a:prstGeom prst="rect">
            <a:avLst/>
          </a:prstGeom>
          <a:ln>
            <a:noFill/>
          </a:ln>
          <a:effectLst>
            <a:softEdge rad="112500"/>
          </a:effectLst>
        </p:spPr>
      </p:pic>
      <p:pic>
        <p:nvPicPr>
          <p:cNvPr id="3075" name="Picture 3" descr="C:\Users\Айгуль\Desktop\татар малае\милли тэрбияче\20 ел\IMG-20200924-WA0021.jpg"/>
          <p:cNvPicPr>
            <a:picLocks noChangeAspect="1" noChangeArrowheads="1"/>
          </p:cNvPicPr>
          <p:nvPr/>
        </p:nvPicPr>
        <p:blipFill>
          <a:blip r:embed="rId4"/>
          <a:srcRect/>
          <a:stretch>
            <a:fillRect/>
          </a:stretch>
        </p:blipFill>
        <p:spPr bwMode="auto">
          <a:xfrm>
            <a:off x="285720" y="3643314"/>
            <a:ext cx="3929090" cy="2214578"/>
          </a:xfrm>
          <a:prstGeom prst="rect">
            <a:avLst/>
          </a:prstGeom>
          <a:ln>
            <a:noFill/>
          </a:ln>
          <a:effectLst>
            <a:softEdge rad="112500"/>
          </a:effectLst>
        </p:spPr>
      </p:pic>
      <p:pic>
        <p:nvPicPr>
          <p:cNvPr id="3076" name="Picture 4" descr="C:\Users\Айгуль\Desktop\татар малае\милли тэрбияче\20 ел\IMG-20200924-WA0034.jpg"/>
          <p:cNvPicPr>
            <a:picLocks noChangeAspect="1" noChangeArrowheads="1"/>
          </p:cNvPicPr>
          <p:nvPr/>
        </p:nvPicPr>
        <p:blipFill>
          <a:blip r:embed="rId5"/>
          <a:srcRect/>
          <a:stretch>
            <a:fillRect/>
          </a:stretch>
        </p:blipFill>
        <p:spPr bwMode="auto">
          <a:xfrm>
            <a:off x="3500430" y="642918"/>
            <a:ext cx="2428892" cy="2786082"/>
          </a:xfrm>
          <a:prstGeom prst="rect">
            <a:avLst/>
          </a:prstGeom>
          <a:ln>
            <a:noFill/>
          </a:ln>
          <a:effectLst>
            <a:softEdge rad="112500"/>
          </a:effectLst>
        </p:spPr>
      </p:pic>
      <p:pic>
        <p:nvPicPr>
          <p:cNvPr id="3079" name="Picture 7" descr="C:\Users\Айгуль\Desktop\татар малае\милли тэрбияче\20 ел\IMG-20200924-WA0051.jpg"/>
          <p:cNvPicPr>
            <a:picLocks noChangeAspect="1" noChangeArrowheads="1"/>
          </p:cNvPicPr>
          <p:nvPr/>
        </p:nvPicPr>
        <p:blipFill>
          <a:blip r:embed="rId6"/>
          <a:srcRect/>
          <a:stretch>
            <a:fillRect/>
          </a:stretch>
        </p:blipFill>
        <p:spPr bwMode="auto">
          <a:xfrm>
            <a:off x="4500562" y="3571876"/>
            <a:ext cx="4214842" cy="2357454"/>
          </a:xfrm>
          <a:prstGeom prst="rect">
            <a:avLst/>
          </a:prstGeom>
          <a:ln>
            <a:noFill/>
          </a:ln>
          <a:effectLst>
            <a:softEdge rad="112500"/>
          </a:effectLst>
        </p:spPr>
      </p:pic>
      <p:pic>
        <p:nvPicPr>
          <p:cNvPr id="1028" name="Picture 4"/>
          <p:cNvPicPr>
            <a:picLocks noChangeAspect="1" noChangeArrowheads="1"/>
          </p:cNvPicPr>
          <p:nvPr/>
        </p:nvPicPr>
        <p:blipFill>
          <a:blip r:embed="rId7"/>
          <a:srcRect/>
          <a:stretch>
            <a:fillRect/>
          </a:stretch>
        </p:blipFill>
        <p:spPr bwMode="auto">
          <a:xfrm>
            <a:off x="6072198" y="785794"/>
            <a:ext cx="2868760" cy="257176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857488" y="5805264"/>
            <a:ext cx="6000793" cy="10527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Заголовок 12"/>
          <p:cNvSpPr>
            <a:spLocks noGrp="1"/>
          </p:cNvSpPr>
          <p:nvPr>
            <p:ph type="title"/>
          </p:nvPr>
        </p:nvSpPr>
        <p:spPr>
          <a:xfrm>
            <a:off x="1000100" y="214290"/>
            <a:ext cx="7286676" cy="1143008"/>
          </a:xfrm>
        </p:spPr>
        <p:txBody>
          <a:bodyPr>
            <a:normAutofit fontScale="90000"/>
          </a:bodyPr>
          <a:lstStyle/>
          <a:p>
            <a:r>
              <a:rPr lang="tt-RU" sz="2200" b="1" i="1" dirty="0" smtClean="0">
                <a:solidFill>
                  <a:srgbClr val="C00000"/>
                </a:solidFill>
                <a:latin typeface="Times New Roman" pitchFamily="18" charset="0"/>
                <a:cs typeface="Times New Roman" pitchFamily="18" charset="0"/>
              </a:rPr>
              <a:t>Әбиемнең сөрле сандыгы                                       </a:t>
            </a:r>
            <a:br>
              <a:rPr lang="tt-RU" sz="2200" b="1" i="1" dirty="0" smtClean="0">
                <a:solidFill>
                  <a:srgbClr val="C00000"/>
                </a:solidFill>
                <a:latin typeface="Times New Roman" pitchFamily="18" charset="0"/>
                <a:cs typeface="Times New Roman" pitchFamily="18" charset="0"/>
              </a:rPr>
            </a:br>
            <a:r>
              <a:rPr lang="tt-RU" sz="2200" b="1" i="1" dirty="0" smtClean="0">
                <a:solidFill>
                  <a:srgbClr val="C00000"/>
                </a:solidFill>
                <a:latin typeface="Times New Roman" pitchFamily="18" charset="0"/>
                <a:cs typeface="Times New Roman" pitchFamily="18" charset="0"/>
              </a:rPr>
              <a:t>                                                           </a:t>
            </a:r>
            <a:r>
              <a:rPr lang="ru-RU" sz="2200" dirty="0" smtClean="0"/>
              <a:t> </a:t>
            </a:r>
            <a:r>
              <a:rPr lang="ru-RU" sz="1600" dirty="0" err="1" smtClean="0"/>
              <a:t>Әбиемнең күңел сандыгы</a:t>
            </a:r>
            <a:r>
              <a:rPr lang="ru-RU" sz="1600" dirty="0" smtClean="0"/>
              <a:t/>
            </a:r>
            <a:br>
              <a:rPr lang="ru-RU" sz="1600" dirty="0" smtClean="0"/>
            </a:br>
            <a:r>
              <a:rPr lang="ru-RU" sz="1600" dirty="0" smtClean="0"/>
              <a:t>                                                                                                   </a:t>
            </a:r>
            <a:r>
              <a:rPr lang="ru-RU" sz="1600" dirty="0" err="1" smtClean="0"/>
              <a:t>Кызыктыра</a:t>
            </a:r>
            <a:r>
              <a:rPr lang="ru-RU" sz="1600" dirty="0" smtClean="0"/>
              <a:t> </a:t>
            </a:r>
            <a:r>
              <a:rPr lang="ru-RU" sz="1600" dirty="0" err="1" smtClean="0"/>
              <a:t>инде</a:t>
            </a:r>
            <a:r>
              <a:rPr lang="ru-RU" sz="1600" dirty="0" smtClean="0"/>
              <a:t> </a:t>
            </a:r>
            <a:r>
              <a:rPr lang="ru-RU" sz="1600" dirty="0" err="1" smtClean="0"/>
              <a:t>күптәннән.</a:t>
            </a:r>
            <a:r>
              <a:rPr lang="ru-RU" sz="1600" dirty="0" smtClean="0"/>
              <a:t/>
            </a:r>
            <a:br>
              <a:rPr lang="ru-RU" sz="1600" dirty="0" smtClean="0"/>
            </a:br>
            <a:r>
              <a:rPr lang="ru-RU" sz="1600" dirty="0" smtClean="0"/>
              <a:t>                                                                                                  </a:t>
            </a:r>
            <a:r>
              <a:rPr lang="ru-RU" sz="1600" dirty="0" err="1" smtClean="0"/>
              <a:t>Ач</a:t>
            </a:r>
            <a:r>
              <a:rPr lang="ru-RU" sz="1600" dirty="0" smtClean="0"/>
              <a:t>, </a:t>
            </a:r>
            <a:r>
              <a:rPr lang="ru-RU" sz="1600" dirty="0" err="1" smtClean="0"/>
              <a:t>әбием, безгә күңелеңне,</a:t>
            </a:r>
            <a:r>
              <a:rPr lang="ru-RU" sz="1600" dirty="0" smtClean="0"/>
              <a:t/>
            </a:r>
            <a:br>
              <a:rPr lang="ru-RU" sz="1600" dirty="0" smtClean="0"/>
            </a:br>
            <a:r>
              <a:rPr lang="ru-RU" sz="1600" dirty="0" smtClean="0"/>
              <a:t>                                                                                                           </a:t>
            </a:r>
            <a:r>
              <a:rPr lang="ru-RU" sz="1600" dirty="0" err="1" smtClean="0"/>
              <a:t>Яшь</a:t>
            </a:r>
            <a:r>
              <a:rPr lang="ru-RU" sz="1600" dirty="0" smtClean="0"/>
              <a:t> </a:t>
            </a:r>
            <a:r>
              <a:rPr lang="ru-RU" sz="1600" dirty="0" err="1" smtClean="0"/>
              <a:t>буынга</a:t>
            </a:r>
            <a:r>
              <a:rPr lang="ru-RU" sz="1600" dirty="0" smtClean="0"/>
              <a:t> </a:t>
            </a:r>
            <a:r>
              <a:rPr lang="ru-RU" sz="1600" dirty="0" err="1" smtClean="0"/>
              <a:t>мирас</a:t>
            </a:r>
            <a:r>
              <a:rPr lang="ru-RU" sz="1600" dirty="0" smtClean="0"/>
              <a:t> </a:t>
            </a:r>
            <a:r>
              <a:rPr lang="ru-RU" sz="1600" dirty="0" err="1" smtClean="0"/>
              <a:t>булып</a:t>
            </a:r>
            <a:r>
              <a:rPr lang="ru-RU" sz="1600" dirty="0" smtClean="0"/>
              <a:t> </a:t>
            </a:r>
            <a:r>
              <a:rPr lang="ru-RU" sz="1600" dirty="0" err="1" smtClean="0"/>
              <a:t>калсын</a:t>
            </a:r>
            <a:r>
              <a:rPr lang="ru-RU" sz="1600" dirty="0" smtClean="0"/>
              <a:t>,</a:t>
            </a:r>
            <a:br>
              <a:rPr lang="ru-RU" sz="1600" dirty="0" smtClean="0"/>
            </a:br>
            <a:r>
              <a:rPr lang="ru-RU" sz="1600" dirty="0" smtClean="0"/>
              <a:t>                                                                                                    Бер </a:t>
            </a:r>
            <a:r>
              <a:rPr lang="ru-RU" sz="1600" dirty="0" err="1" smtClean="0"/>
              <a:t>хәзинә калсын</a:t>
            </a:r>
            <a:r>
              <a:rPr lang="ru-RU" sz="1600" dirty="0" smtClean="0"/>
              <a:t> </a:t>
            </a:r>
            <a:r>
              <a:rPr lang="ru-RU" sz="1600" dirty="0" err="1" smtClean="0"/>
              <a:t>үткәннән</a:t>
            </a:r>
            <a:r>
              <a:rPr lang="ru-RU" sz="1600" dirty="0" smtClean="0"/>
              <a:t>.</a:t>
            </a:r>
            <a:br>
              <a:rPr lang="ru-RU" sz="1600" dirty="0" smtClean="0"/>
            </a:br>
            <a:endParaRPr lang="ru-RU" sz="1600" b="1" i="1" dirty="0">
              <a:solidFill>
                <a:srgbClr val="C00000"/>
              </a:solidFill>
              <a:latin typeface="Times New Roman" pitchFamily="18" charset="0"/>
              <a:cs typeface="Times New Roman" pitchFamily="18" charset="0"/>
            </a:endParaRPr>
          </a:p>
        </p:txBody>
      </p:sp>
      <p:sp>
        <p:nvSpPr>
          <p:cNvPr id="4" name="Текст 3"/>
          <p:cNvSpPr>
            <a:spLocks noGrp="1"/>
          </p:cNvSpPr>
          <p:nvPr>
            <p:ph type="body" sz="half" idx="4294967295"/>
          </p:nvPr>
        </p:nvSpPr>
        <p:spPr>
          <a:xfrm>
            <a:off x="5929322" y="5214938"/>
            <a:ext cx="3214679" cy="1428750"/>
          </a:xfrm>
        </p:spPr>
        <p:txBody>
          <a:bodyPr>
            <a:normAutofit/>
          </a:bodyPr>
          <a:lstStyle/>
          <a:p>
            <a:pPr>
              <a:buNone/>
            </a:pPr>
            <a:endParaRPr lang="ru-RU" sz="1600" b="1" dirty="0">
              <a:solidFill>
                <a:srgbClr val="C00000"/>
              </a:solidFill>
              <a:latin typeface="Times New Roman" pitchFamily="18" charset="0"/>
              <a:cs typeface="Times New Roman" pitchFamily="18" charset="0"/>
            </a:endParaRPr>
          </a:p>
          <a:p>
            <a:endParaRPr lang="ru-RU" dirty="0"/>
          </a:p>
        </p:txBody>
      </p:sp>
      <p:pic>
        <p:nvPicPr>
          <p:cNvPr id="23553" name="Picture 1" descr="C:\Users\Айгуль\Desktop\янасы\бугенге\20220406_111656.jpg"/>
          <p:cNvPicPr>
            <a:picLocks noChangeAspect="1" noChangeArrowheads="1"/>
          </p:cNvPicPr>
          <p:nvPr/>
        </p:nvPicPr>
        <p:blipFill>
          <a:blip r:embed="rId3" cstate="print"/>
          <a:srcRect/>
          <a:stretch>
            <a:fillRect/>
          </a:stretch>
        </p:blipFill>
        <p:spPr bwMode="auto">
          <a:xfrm>
            <a:off x="285720" y="1071546"/>
            <a:ext cx="2714644" cy="2311306"/>
          </a:xfrm>
          <a:prstGeom prst="rect">
            <a:avLst/>
          </a:prstGeom>
          <a:ln>
            <a:noFill/>
          </a:ln>
          <a:effectLst>
            <a:softEdge rad="112500"/>
          </a:effectLst>
        </p:spPr>
      </p:pic>
      <p:pic>
        <p:nvPicPr>
          <p:cNvPr id="23554" name="Picture 2" descr="C:\Users\Айгуль\Desktop\янасы\бугенге\20220406_111923.jpg"/>
          <p:cNvPicPr>
            <a:picLocks noChangeAspect="1" noChangeArrowheads="1"/>
          </p:cNvPicPr>
          <p:nvPr/>
        </p:nvPicPr>
        <p:blipFill>
          <a:blip r:embed="rId4" cstate="print"/>
          <a:srcRect/>
          <a:stretch>
            <a:fillRect/>
          </a:stretch>
        </p:blipFill>
        <p:spPr bwMode="auto">
          <a:xfrm>
            <a:off x="2928926" y="1571612"/>
            <a:ext cx="2928958" cy="2160000"/>
          </a:xfrm>
          <a:prstGeom prst="rect">
            <a:avLst/>
          </a:prstGeom>
          <a:ln>
            <a:noFill/>
          </a:ln>
          <a:effectLst>
            <a:softEdge rad="112500"/>
          </a:effectLst>
        </p:spPr>
      </p:pic>
      <p:pic>
        <p:nvPicPr>
          <p:cNvPr id="23555" name="Picture 3" descr="C:\Users\Айгуль\Desktop\янасы\бугенге\20220406_111528.jpg"/>
          <p:cNvPicPr>
            <a:picLocks noChangeAspect="1" noChangeArrowheads="1"/>
          </p:cNvPicPr>
          <p:nvPr/>
        </p:nvPicPr>
        <p:blipFill>
          <a:blip r:embed="rId5" cstate="print"/>
          <a:srcRect/>
          <a:stretch>
            <a:fillRect/>
          </a:stretch>
        </p:blipFill>
        <p:spPr bwMode="auto">
          <a:xfrm>
            <a:off x="6072198" y="1500174"/>
            <a:ext cx="2643206" cy="2286016"/>
          </a:xfrm>
          <a:prstGeom prst="rect">
            <a:avLst/>
          </a:prstGeom>
          <a:ln>
            <a:noFill/>
          </a:ln>
          <a:effectLst>
            <a:softEdge rad="112500"/>
          </a:effectLst>
        </p:spPr>
      </p:pic>
      <p:pic>
        <p:nvPicPr>
          <p:cNvPr id="23556" name="Picture 4" descr="C:\Users\Айгуль\Desktop\Новая папка (7)\музей\IMG-20210204-WA0053.jpg"/>
          <p:cNvPicPr>
            <a:picLocks noChangeAspect="1" noChangeArrowheads="1"/>
          </p:cNvPicPr>
          <p:nvPr/>
        </p:nvPicPr>
        <p:blipFill>
          <a:blip r:embed="rId6"/>
          <a:srcRect/>
          <a:stretch>
            <a:fillRect/>
          </a:stretch>
        </p:blipFill>
        <p:spPr bwMode="auto">
          <a:xfrm>
            <a:off x="142844" y="3786190"/>
            <a:ext cx="3214710" cy="2571768"/>
          </a:xfrm>
          <a:prstGeom prst="rect">
            <a:avLst/>
          </a:prstGeom>
          <a:ln>
            <a:noFill/>
          </a:ln>
          <a:effectLst>
            <a:softEdge rad="112500"/>
          </a:effectLst>
        </p:spPr>
      </p:pic>
      <p:pic>
        <p:nvPicPr>
          <p:cNvPr id="23557" name="Picture 5" descr="C:\Users\Айгуль\Desktop\Новая папка (7)\музей\IMG-20210204-WA0050.jpg"/>
          <p:cNvPicPr>
            <a:picLocks noChangeAspect="1" noChangeArrowheads="1"/>
          </p:cNvPicPr>
          <p:nvPr/>
        </p:nvPicPr>
        <p:blipFill>
          <a:blip r:embed="rId7"/>
          <a:srcRect/>
          <a:stretch>
            <a:fillRect/>
          </a:stretch>
        </p:blipFill>
        <p:spPr bwMode="auto">
          <a:xfrm>
            <a:off x="3857620" y="3857628"/>
            <a:ext cx="4643470" cy="2078820"/>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8"/>
          <a:srcRect/>
          <a:stretch>
            <a:fillRect/>
          </a:stretch>
        </p:blipFill>
        <p:spPr bwMode="auto">
          <a:xfrm>
            <a:off x="142844" y="0"/>
            <a:ext cx="1285884" cy="11429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000100" y="142852"/>
            <a:ext cx="7715304" cy="1643074"/>
          </a:xfrm>
        </p:spPr>
        <p:txBody>
          <a:bodyPr>
            <a:noAutofit/>
          </a:bodyPr>
          <a:lstStyle/>
          <a:p>
            <a:pPr algn="ctr"/>
            <a:r>
              <a:rPr lang="tt-RU" sz="2400" b="1" i="1" dirty="0" smtClean="0">
                <a:solidFill>
                  <a:srgbClr val="C00000"/>
                </a:solidFill>
                <a:latin typeface="Times New Roman" pitchFamily="18" charset="0"/>
                <a:cs typeface="Times New Roman" pitchFamily="18" charset="0"/>
              </a:rPr>
              <a:t>“Туган җирем, туган оям, туган телем, җырым, моңым...” почмагы</a:t>
            </a:r>
          </a:p>
          <a:p>
            <a:pPr algn="just"/>
            <a:r>
              <a:rPr lang="tt-RU" b="1" dirty="0" smtClean="0">
                <a:latin typeface="Times New Roman" pitchFamily="18" charset="0"/>
                <a:cs typeface="Times New Roman" pitchFamily="18" charset="0"/>
              </a:rPr>
              <a:t>         Бакчабызда  татар  халкының борынгы тормышын чагылдыручы мини- музеебыз  бар.  Балалар почмакның эчтәлеге белән ел буе танышалар, тулыландыру өчен дә үз көчләрен кертәләр.</a:t>
            </a:r>
          </a:p>
        </p:txBody>
      </p:sp>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28596" y="6072206"/>
            <a:ext cx="2786082" cy="6429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072198" y="6215082"/>
            <a:ext cx="2786082" cy="6429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1" descr="C:\Users\Айгуль\Desktop\Новая папка (7)\музей\IMG-20210204-WA0045.jpg"/>
          <p:cNvPicPr>
            <a:picLocks noChangeAspect="1" noChangeArrowheads="1"/>
          </p:cNvPicPr>
          <p:nvPr/>
        </p:nvPicPr>
        <p:blipFill>
          <a:blip r:embed="rId3" cstate="print"/>
          <a:srcRect/>
          <a:stretch>
            <a:fillRect/>
          </a:stretch>
        </p:blipFill>
        <p:spPr bwMode="auto">
          <a:xfrm>
            <a:off x="214282" y="4143380"/>
            <a:ext cx="2786082" cy="2014558"/>
          </a:xfrm>
          <a:prstGeom prst="rect">
            <a:avLst/>
          </a:prstGeom>
          <a:ln>
            <a:noFill/>
          </a:ln>
          <a:effectLst>
            <a:softEdge rad="112500"/>
          </a:effectLst>
        </p:spPr>
      </p:pic>
      <p:pic>
        <p:nvPicPr>
          <p:cNvPr id="14" name="Picture 4" descr="C:\Users\Айгуль\Desktop\Новая папка (7)\музей\IMG-20210204-WA0053.jpg"/>
          <p:cNvPicPr>
            <a:picLocks noChangeAspect="1" noChangeArrowheads="1"/>
          </p:cNvPicPr>
          <p:nvPr/>
        </p:nvPicPr>
        <p:blipFill>
          <a:blip r:embed="rId4" cstate="print"/>
          <a:srcRect/>
          <a:stretch>
            <a:fillRect/>
          </a:stretch>
        </p:blipFill>
        <p:spPr bwMode="auto">
          <a:xfrm>
            <a:off x="5786446" y="4000504"/>
            <a:ext cx="3071834" cy="2190747"/>
          </a:xfrm>
          <a:prstGeom prst="rect">
            <a:avLst/>
          </a:prstGeom>
          <a:ln>
            <a:noFill/>
          </a:ln>
          <a:effectLst>
            <a:softEdge rad="112500"/>
          </a:effectLst>
        </p:spPr>
      </p:pic>
      <p:pic>
        <p:nvPicPr>
          <p:cNvPr id="16385" name="Picture 1" descr="C:\Users\Айгуль\Desktop\Новая папка (7)\музей\IMG-20210202-WA0100.jpg"/>
          <p:cNvPicPr>
            <a:picLocks noChangeAspect="1" noChangeArrowheads="1"/>
          </p:cNvPicPr>
          <p:nvPr/>
        </p:nvPicPr>
        <p:blipFill>
          <a:blip r:embed="rId5"/>
          <a:srcRect/>
          <a:stretch>
            <a:fillRect/>
          </a:stretch>
        </p:blipFill>
        <p:spPr bwMode="auto">
          <a:xfrm>
            <a:off x="428596" y="1643050"/>
            <a:ext cx="2071702" cy="2471686"/>
          </a:xfrm>
          <a:prstGeom prst="rect">
            <a:avLst/>
          </a:prstGeom>
          <a:ln>
            <a:noFill/>
          </a:ln>
          <a:effectLst>
            <a:softEdge rad="112500"/>
          </a:effectLst>
        </p:spPr>
      </p:pic>
      <p:pic>
        <p:nvPicPr>
          <p:cNvPr id="16386" name="Picture 2" descr="C:\Users\Айгуль\Desktop\Новая папка (7)\музей\IMG-20210203-WA0089.jpg"/>
          <p:cNvPicPr>
            <a:picLocks noChangeAspect="1" noChangeArrowheads="1"/>
          </p:cNvPicPr>
          <p:nvPr/>
        </p:nvPicPr>
        <p:blipFill>
          <a:blip r:embed="rId6"/>
          <a:srcRect/>
          <a:stretch>
            <a:fillRect/>
          </a:stretch>
        </p:blipFill>
        <p:spPr bwMode="auto">
          <a:xfrm>
            <a:off x="2643174" y="1571612"/>
            <a:ext cx="2786082" cy="2540060"/>
          </a:xfrm>
          <a:prstGeom prst="rect">
            <a:avLst/>
          </a:prstGeom>
          <a:ln>
            <a:noFill/>
          </a:ln>
          <a:effectLst>
            <a:softEdge rad="112500"/>
          </a:effectLst>
        </p:spPr>
      </p:pic>
      <p:pic>
        <p:nvPicPr>
          <p:cNvPr id="16387" name="Picture 3" descr="C:\Users\Айгуль\Desktop\Новая папка (7)\музей\IMG-20210203-WA0091.jpg"/>
          <p:cNvPicPr>
            <a:picLocks noChangeAspect="1" noChangeArrowheads="1"/>
          </p:cNvPicPr>
          <p:nvPr/>
        </p:nvPicPr>
        <p:blipFill>
          <a:blip r:embed="rId7"/>
          <a:srcRect/>
          <a:stretch>
            <a:fillRect/>
          </a:stretch>
        </p:blipFill>
        <p:spPr bwMode="auto">
          <a:xfrm>
            <a:off x="3000364" y="4214818"/>
            <a:ext cx="2643206" cy="2357454"/>
          </a:xfrm>
          <a:prstGeom prst="rect">
            <a:avLst/>
          </a:prstGeom>
          <a:ln>
            <a:noFill/>
          </a:ln>
          <a:effectLst>
            <a:softEdge rad="112500"/>
          </a:effectLst>
        </p:spPr>
      </p:pic>
      <p:pic>
        <p:nvPicPr>
          <p:cNvPr id="16388" name="Picture 4" descr="C:\Users\Айгуль\Desktop\янасы\бугенге\20220406_115230.jpg"/>
          <p:cNvPicPr>
            <a:picLocks noChangeAspect="1" noChangeArrowheads="1"/>
          </p:cNvPicPr>
          <p:nvPr/>
        </p:nvPicPr>
        <p:blipFill>
          <a:blip r:embed="rId8" cstate="print"/>
          <a:srcRect/>
          <a:stretch>
            <a:fillRect/>
          </a:stretch>
        </p:blipFill>
        <p:spPr bwMode="auto">
          <a:xfrm>
            <a:off x="5572132" y="1428736"/>
            <a:ext cx="3286148" cy="2525620"/>
          </a:xfrm>
          <a:prstGeom prst="rect">
            <a:avLst/>
          </a:prstGeom>
          <a:ln>
            <a:noFill/>
          </a:ln>
          <a:effectLst>
            <a:softEdge rad="112500"/>
          </a:effectLst>
        </p:spPr>
      </p:pic>
    </p:spTree>
    <p:extLst>
      <p:ext uri="{BB962C8B-B14F-4D97-AF65-F5344CB8AC3E}">
        <p14:creationId xmlns="" xmlns:p14="http://schemas.microsoft.com/office/powerpoint/2010/main" val="29906462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71600" y="116632"/>
            <a:ext cx="7776864" cy="1383542"/>
          </a:xfrm>
        </p:spPr>
        <p:txBody>
          <a:bodyPr>
            <a:normAutofit/>
          </a:bodyPr>
          <a:lstStyle/>
          <a:p>
            <a:pPr algn="ctr"/>
            <a:r>
              <a:rPr lang="ru-RU" sz="2800" b="1" i="1" dirty="0" smtClean="0">
                <a:solidFill>
                  <a:srgbClr val="C00000"/>
                </a:solidFill>
                <a:latin typeface="Times New Roman" pitchFamily="18" charset="0"/>
                <a:cs typeface="Times New Roman" pitchFamily="18" charset="0"/>
              </a:rPr>
              <a:t>Мин бит татар </a:t>
            </a:r>
            <a:r>
              <a:rPr lang="ru-RU" sz="2800" b="1" i="1" dirty="0" err="1" smtClean="0">
                <a:solidFill>
                  <a:srgbClr val="C00000"/>
                </a:solidFill>
                <a:latin typeface="Times New Roman" pitchFamily="18" charset="0"/>
                <a:cs typeface="Times New Roman" pitchFamily="18" charset="0"/>
              </a:rPr>
              <a:t>малае</a:t>
            </a:r>
            <a:endParaRPr lang="ru-RU" sz="2800" b="1" i="1" dirty="0" smtClean="0">
              <a:solidFill>
                <a:srgbClr val="C00000"/>
              </a:solidFill>
              <a:latin typeface="Times New Roman" pitchFamily="18" charset="0"/>
              <a:cs typeface="Times New Roman" pitchFamily="18" charset="0"/>
            </a:endParaRPr>
          </a:p>
          <a:p>
            <a:r>
              <a:rPr lang="tt-RU" sz="1500" b="1" dirty="0" smtClean="0">
                <a:latin typeface="Times New Roman" pitchFamily="18" charset="0"/>
                <a:cs typeface="Times New Roman" pitchFamily="18" charset="0"/>
              </a:rPr>
              <a:t>         “Туган телләр һәм халыклар бердәмлеге” елы юңаеннан районыбызда “Татар малае” конкурсы узды.</a:t>
            </a:r>
          </a:p>
          <a:p>
            <a:r>
              <a:rPr lang="tt-RU" sz="1500" b="1" dirty="0" smtClean="0">
                <a:latin typeface="Times New Roman" pitchFamily="18" charset="0"/>
                <a:cs typeface="Times New Roman" pitchFamily="18" charset="0"/>
              </a:rPr>
              <a:t>Безнең бакчабыздан Валиев Нариман “Иң иҗадый татар малае” исеменә лаек булды.</a:t>
            </a:r>
            <a:endParaRPr lang="ru-RU" sz="1500" b="1" dirty="0" smtClean="0">
              <a:latin typeface="Times New Roman" pitchFamily="18" charset="0"/>
              <a:cs typeface="Times New Roman" pitchFamily="18" charset="0"/>
            </a:endParaRPr>
          </a:p>
          <a:p>
            <a:endParaRPr lang="ru-RU" sz="1200" dirty="0" smtClean="0">
              <a:solidFill>
                <a:srgbClr val="C00000"/>
              </a:solidFill>
              <a:latin typeface="Times New Roman" pitchFamily="18" charset="0"/>
              <a:cs typeface="Times New Roman" pitchFamily="18" charset="0"/>
            </a:endParaRPr>
          </a:p>
          <a:p>
            <a:pPr algn="ctr"/>
            <a:endParaRPr lang="ru-RU" sz="2800" dirty="0">
              <a:solidFill>
                <a:srgbClr val="C00000"/>
              </a:solidFill>
              <a:latin typeface="Times New Roman" pitchFamily="18" charset="0"/>
              <a:cs typeface="Times New Roman" pitchFamily="18" charset="0"/>
            </a:endParaRPr>
          </a:p>
        </p:txBody>
      </p:sp>
      <p:pic>
        <p:nvPicPr>
          <p:cNvPr id="1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99592" y="6215082"/>
            <a:ext cx="3071834" cy="5000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8064" y="6215082"/>
            <a:ext cx="3071834" cy="5000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descr="C:\Users\Айгуль\Desktop\татар малае\IMG-20200226-WA0038.jpg"/>
          <p:cNvPicPr>
            <a:picLocks noChangeAspect="1" noChangeArrowheads="1"/>
          </p:cNvPicPr>
          <p:nvPr/>
        </p:nvPicPr>
        <p:blipFill>
          <a:blip r:embed="rId3" cstate="print"/>
          <a:srcRect/>
          <a:stretch>
            <a:fillRect/>
          </a:stretch>
        </p:blipFill>
        <p:spPr bwMode="auto">
          <a:xfrm>
            <a:off x="142844" y="1714488"/>
            <a:ext cx="2682005" cy="2154380"/>
          </a:xfrm>
          <a:prstGeom prst="rect">
            <a:avLst/>
          </a:prstGeom>
          <a:ln>
            <a:noFill/>
          </a:ln>
          <a:effectLst>
            <a:softEdge rad="112500"/>
          </a:effectLst>
        </p:spPr>
      </p:pic>
      <p:pic>
        <p:nvPicPr>
          <p:cNvPr id="1027" name="Picture 3" descr="C:\Users\Айгуль\Desktop\татар малае\IMG-20200226-WA0044.jpg"/>
          <p:cNvPicPr>
            <a:picLocks noChangeAspect="1" noChangeArrowheads="1"/>
          </p:cNvPicPr>
          <p:nvPr/>
        </p:nvPicPr>
        <p:blipFill>
          <a:blip r:embed="rId4" cstate="print"/>
          <a:srcRect/>
          <a:stretch>
            <a:fillRect/>
          </a:stretch>
        </p:blipFill>
        <p:spPr bwMode="auto">
          <a:xfrm>
            <a:off x="357158" y="4000504"/>
            <a:ext cx="2438746" cy="2143140"/>
          </a:xfrm>
          <a:prstGeom prst="rect">
            <a:avLst/>
          </a:prstGeom>
          <a:ln>
            <a:noFill/>
          </a:ln>
          <a:effectLst>
            <a:softEdge rad="112500"/>
          </a:effectLst>
        </p:spPr>
      </p:pic>
      <p:pic>
        <p:nvPicPr>
          <p:cNvPr id="1028" name="Picture 4" descr="C:\Users\Айгуль\Desktop\татар малае\IMG-20200226-WA0087.jpg"/>
          <p:cNvPicPr>
            <a:picLocks noChangeAspect="1" noChangeArrowheads="1"/>
          </p:cNvPicPr>
          <p:nvPr/>
        </p:nvPicPr>
        <p:blipFill>
          <a:blip r:embed="rId5"/>
          <a:srcRect/>
          <a:stretch>
            <a:fillRect/>
          </a:stretch>
        </p:blipFill>
        <p:spPr bwMode="auto">
          <a:xfrm>
            <a:off x="3071802" y="1714488"/>
            <a:ext cx="3000396" cy="2285984"/>
          </a:xfrm>
          <a:prstGeom prst="rect">
            <a:avLst/>
          </a:prstGeom>
          <a:ln>
            <a:noFill/>
          </a:ln>
          <a:effectLst>
            <a:softEdge rad="112500"/>
          </a:effectLst>
        </p:spPr>
      </p:pic>
      <p:pic>
        <p:nvPicPr>
          <p:cNvPr id="1029" name="Picture 5" descr="C:\Users\Айгуль\Desktop\татар малае\IMG-20200226-WA0039.jpg"/>
          <p:cNvPicPr>
            <a:picLocks noChangeAspect="1" noChangeArrowheads="1"/>
          </p:cNvPicPr>
          <p:nvPr/>
        </p:nvPicPr>
        <p:blipFill>
          <a:blip r:embed="rId6" cstate="print"/>
          <a:srcRect/>
          <a:stretch>
            <a:fillRect/>
          </a:stretch>
        </p:blipFill>
        <p:spPr bwMode="auto">
          <a:xfrm>
            <a:off x="6357950" y="1714488"/>
            <a:ext cx="2428892" cy="2231438"/>
          </a:xfrm>
          <a:prstGeom prst="rect">
            <a:avLst/>
          </a:prstGeom>
          <a:ln>
            <a:noFill/>
          </a:ln>
          <a:effectLst>
            <a:softEdge rad="112500"/>
          </a:effectLst>
        </p:spPr>
      </p:pic>
      <p:pic>
        <p:nvPicPr>
          <p:cNvPr id="1030" name="Picture 6" descr="C:\Users\Айгуль\Desktop\татар малае\IMG-20200226-WA0078 (2).jpg"/>
          <p:cNvPicPr>
            <a:picLocks noChangeAspect="1" noChangeArrowheads="1"/>
          </p:cNvPicPr>
          <p:nvPr/>
        </p:nvPicPr>
        <p:blipFill>
          <a:blip r:embed="rId7"/>
          <a:srcRect/>
          <a:stretch>
            <a:fillRect/>
          </a:stretch>
        </p:blipFill>
        <p:spPr bwMode="auto">
          <a:xfrm>
            <a:off x="3214678" y="4000504"/>
            <a:ext cx="1976437" cy="2500330"/>
          </a:xfrm>
          <a:prstGeom prst="rect">
            <a:avLst/>
          </a:prstGeom>
          <a:ln>
            <a:noFill/>
          </a:ln>
          <a:effectLst>
            <a:softEdge rad="112500"/>
          </a:effectLst>
        </p:spPr>
      </p:pic>
      <p:pic>
        <p:nvPicPr>
          <p:cNvPr id="1031" name="Picture 7" descr="C:\Users\Айгуль\Desktop\татар малае\IMG-20190218-WA0006.jpg"/>
          <p:cNvPicPr>
            <a:picLocks noChangeAspect="1" noChangeArrowheads="1"/>
          </p:cNvPicPr>
          <p:nvPr/>
        </p:nvPicPr>
        <p:blipFill>
          <a:blip r:embed="rId8"/>
          <a:srcRect/>
          <a:stretch>
            <a:fillRect/>
          </a:stretch>
        </p:blipFill>
        <p:spPr bwMode="auto">
          <a:xfrm>
            <a:off x="5500694" y="4143380"/>
            <a:ext cx="3429024" cy="1942876"/>
          </a:xfrm>
          <a:prstGeom prst="rect">
            <a:avLst/>
          </a:prstGeom>
          <a:ln>
            <a:noFill/>
          </a:ln>
          <a:effectLst>
            <a:softEdge rad="112500"/>
          </a:effectLst>
        </p:spPr>
      </p:pic>
      <p:pic>
        <p:nvPicPr>
          <p:cNvPr id="11" name="Picture 2" descr="C:\Users\Айгуль\Desktop\Новая папка (7)\i (1).jpg"/>
          <p:cNvPicPr>
            <a:picLocks noChangeAspect="1" noChangeArrowheads="1"/>
          </p:cNvPicPr>
          <p:nvPr/>
        </p:nvPicPr>
        <p:blipFill>
          <a:blip r:embed="rId9"/>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42844" y="0"/>
            <a:ext cx="8715436" cy="2285992"/>
          </a:xfrm>
        </p:spPr>
        <p:txBody>
          <a:bodyPr>
            <a:normAutofit/>
          </a:bodyPr>
          <a:lstStyle/>
          <a:p>
            <a:pPr>
              <a:lnSpc>
                <a:spcPct val="120000"/>
              </a:lnSpc>
            </a:pPr>
            <a:r>
              <a:rPr lang="ru-RU" sz="2000" dirty="0" smtClean="0">
                <a:solidFill>
                  <a:srgbClr val="C00000"/>
                </a:solidFill>
              </a:rPr>
              <a:t>Без ел да </a:t>
            </a:r>
            <a:r>
              <a:rPr lang="ru-RU" sz="2000" dirty="0" err="1" smtClean="0">
                <a:solidFill>
                  <a:srgbClr val="C00000"/>
                </a:solidFill>
              </a:rPr>
              <a:t>бакчабызда</a:t>
            </a:r>
            <a:r>
              <a:rPr lang="ru-RU" sz="2000" dirty="0" smtClean="0">
                <a:solidFill>
                  <a:srgbClr val="C00000"/>
                </a:solidFill>
              </a:rPr>
              <a:t>  </a:t>
            </a:r>
            <a:r>
              <a:rPr lang="ru-RU" sz="2000" dirty="0" err="1" smtClean="0">
                <a:solidFill>
                  <a:srgbClr val="C00000"/>
                </a:solidFill>
              </a:rPr>
              <a:t>халкыбызның онытылып</a:t>
            </a:r>
            <a:r>
              <a:rPr lang="ru-RU" sz="2000" dirty="0" smtClean="0">
                <a:solidFill>
                  <a:srgbClr val="C00000"/>
                </a:solidFill>
              </a:rPr>
              <a:t> бара </a:t>
            </a:r>
            <a:r>
              <a:rPr lang="ru-RU" sz="2000" dirty="0" err="1" smtClean="0">
                <a:solidFill>
                  <a:srgbClr val="C00000"/>
                </a:solidFill>
              </a:rPr>
              <a:t>торган</a:t>
            </a:r>
            <a:r>
              <a:rPr lang="ru-RU" sz="2000" dirty="0" smtClean="0">
                <a:solidFill>
                  <a:srgbClr val="C00000"/>
                </a:solidFill>
              </a:rPr>
              <a:t> </a:t>
            </a:r>
            <a:r>
              <a:rPr lang="ru-RU" sz="2000" dirty="0" err="1" smtClean="0">
                <a:solidFill>
                  <a:srgbClr val="C00000"/>
                </a:solidFill>
              </a:rPr>
              <a:t>бәйрәмен -Нәүрүз бәйрәмен үткәрәбез</a:t>
            </a:r>
            <a:r>
              <a:rPr lang="ru-RU" sz="1800" dirty="0" smtClean="0">
                <a:solidFill>
                  <a:srgbClr val="C00000"/>
                </a:solidFill>
              </a:rPr>
              <a:t>.</a:t>
            </a:r>
          </a:p>
          <a:p>
            <a:pPr algn="ctr">
              <a:lnSpc>
                <a:spcPct val="120000"/>
              </a:lnSpc>
            </a:pPr>
            <a:r>
              <a:rPr lang="ru-RU" sz="1800" dirty="0" smtClean="0">
                <a:solidFill>
                  <a:srgbClr val="C00000"/>
                </a:solidFill>
              </a:rPr>
              <a:t> </a:t>
            </a:r>
            <a:r>
              <a:rPr lang="ru-RU" sz="1800" u="sng" dirty="0" err="1" smtClean="0">
                <a:solidFill>
                  <a:srgbClr val="C00000"/>
                </a:solidFill>
              </a:rPr>
              <a:t>Максат</a:t>
            </a:r>
            <a:r>
              <a:rPr lang="ru-RU" sz="1800" dirty="0" smtClean="0">
                <a:solidFill>
                  <a:srgbClr val="C00000"/>
                </a:solidFill>
              </a:rPr>
              <a:t>: </a:t>
            </a:r>
            <a:r>
              <a:rPr lang="ru-RU" sz="1800" dirty="0" err="1" smtClean="0">
                <a:solidFill>
                  <a:srgbClr val="C00000"/>
                </a:solidFill>
              </a:rPr>
              <a:t>Балаларны</a:t>
            </a:r>
            <a:r>
              <a:rPr lang="ru-RU" sz="1800" dirty="0" smtClean="0">
                <a:solidFill>
                  <a:srgbClr val="C00000"/>
                </a:solidFill>
              </a:rPr>
              <a:t> </a:t>
            </a:r>
            <a:r>
              <a:rPr lang="ru-RU" sz="1800" dirty="0" err="1" smtClean="0">
                <a:solidFill>
                  <a:srgbClr val="C00000"/>
                </a:solidFill>
              </a:rPr>
              <a:t>халкыбызның онытылып</a:t>
            </a:r>
            <a:r>
              <a:rPr lang="ru-RU" sz="1800" dirty="0" smtClean="0">
                <a:solidFill>
                  <a:srgbClr val="C00000"/>
                </a:solidFill>
              </a:rPr>
              <a:t> бара </a:t>
            </a:r>
            <a:r>
              <a:rPr lang="ru-RU" sz="1800" dirty="0" err="1" smtClean="0">
                <a:solidFill>
                  <a:srgbClr val="C00000"/>
                </a:solidFill>
              </a:rPr>
              <a:t>торган</a:t>
            </a:r>
            <a:r>
              <a:rPr lang="ru-RU" sz="1800" dirty="0" smtClean="0">
                <a:solidFill>
                  <a:srgbClr val="C00000"/>
                </a:solidFill>
              </a:rPr>
              <a:t> </a:t>
            </a:r>
            <a:r>
              <a:rPr lang="ru-RU" sz="1800" dirty="0" err="1" smtClean="0">
                <a:solidFill>
                  <a:srgbClr val="C00000"/>
                </a:solidFill>
              </a:rPr>
              <a:t>бәйрәме </a:t>
            </a:r>
            <a:r>
              <a:rPr lang="ru-RU" sz="1800" dirty="0" smtClean="0">
                <a:solidFill>
                  <a:srgbClr val="C00000"/>
                </a:solidFill>
              </a:rPr>
              <a:t>– </a:t>
            </a:r>
            <a:r>
              <a:rPr lang="ru-RU" sz="1800" dirty="0" err="1" smtClean="0">
                <a:solidFill>
                  <a:srgbClr val="C00000"/>
                </a:solidFill>
              </a:rPr>
              <a:t>Нәүрүз бәйрәме белән таныштыру</a:t>
            </a:r>
            <a:r>
              <a:rPr lang="ru-RU" sz="1800" dirty="0" smtClean="0">
                <a:solidFill>
                  <a:srgbClr val="C00000"/>
                </a:solidFill>
              </a:rPr>
              <a:t>. </a:t>
            </a:r>
            <a:r>
              <a:rPr lang="ru-RU" sz="1800" dirty="0" err="1" smtClean="0">
                <a:solidFill>
                  <a:srgbClr val="C00000"/>
                </a:solidFill>
              </a:rPr>
              <a:t>Халкыбызның милли</a:t>
            </a:r>
            <a:r>
              <a:rPr lang="ru-RU" sz="1800" dirty="0" smtClean="0">
                <a:solidFill>
                  <a:srgbClr val="C00000"/>
                </a:solidFill>
              </a:rPr>
              <a:t> </a:t>
            </a:r>
            <a:r>
              <a:rPr lang="ru-RU" sz="1800" dirty="0" err="1" smtClean="0">
                <a:solidFill>
                  <a:srgbClr val="C00000"/>
                </a:solidFill>
              </a:rPr>
              <a:t>йолаларына</a:t>
            </a:r>
            <a:r>
              <a:rPr lang="ru-RU" sz="1800" dirty="0" smtClean="0">
                <a:solidFill>
                  <a:srgbClr val="C00000"/>
                </a:solidFill>
              </a:rPr>
              <a:t>, </a:t>
            </a:r>
            <a:r>
              <a:rPr lang="ru-RU" sz="1800" dirty="0" err="1" smtClean="0">
                <a:solidFill>
                  <a:srgbClr val="C00000"/>
                </a:solidFill>
              </a:rPr>
              <a:t>гореф-гадәтләренә мәхәббәт тәрбияләү</a:t>
            </a:r>
            <a:r>
              <a:rPr lang="ru-RU" sz="2000" dirty="0" err="1" smtClean="0">
                <a:solidFill>
                  <a:srgbClr val="C00000"/>
                </a:solidFill>
              </a:rPr>
              <a:t>.</a:t>
            </a:r>
            <a:endParaRPr lang="ru-RU" sz="2000" dirty="0">
              <a:solidFill>
                <a:srgbClr val="C00000"/>
              </a:solidFill>
              <a:latin typeface="Times New Roman" pitchFamily="18" charset="0"/>
              <a:cs typeface="Times New Roman" pitchFamily="18" charset="0"/>
            </a:endParaRPr>
          </a:p>
          <a:p>
            <a:pPr algn="ctr">
              <a:lnSpc>
                <a:spcPct val="120000"/>
              </a:lnSpc>
            </a:pPr>
            <a:endParaRPr lang="ru-RU" sz="2100" dirty="0">
              <a:solidFill>
                <a:srgbClr val="0070C0"/>
              </a:solidFill>
              <a:latin typeface="Times New Roman" pitchFamily="18" charset="0"/>
              <a:cs typeface="Times New Roman" pitchFamily="18" charset="0"/>
            </a:endParaRPr>
          </a:p>
        </p:txBody>
      </p:sp>
      <p:pic>
        <p:nvPicPr>
          <p:cNvPr id="13"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14348" y="5929330"/>
            <a:ext cx="8001056" cy="9286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1505" name="Picture 1" descr="C:\Users\Айгуль\Desktop\янасы\нэвруз\20180321_105620.jpg"/>
          <p:cNvPicPr>
            <a:picLocks noChangeAspect="1" noChangeArrowheads="1"/>
          </p:cNvPicPr>
          <p:nvPr/>
        </p:nvPicPr>
        <p:blipFill>
          <a:blip r:embed="rId3" cstate="print"/>
          <a:srcRect/>
          <a:stretch>
            <a:fillRect/>
          </a:stretch>
        </p:blipFill>
        <p:spPr bwMode="auto">
          <a:xfrm>
            <a:off x="357158" y="1571612"/>
            <a:ext cx="3286148" cy="2071702"/>
          </a:xfrm>
          <a:prstGeom prst="rect">
            <a:avLst/>
          </a:prstGeom>
          <a:ln>
            <a:noFill/>
          </a:ln>
          <a:effectLst>
            <a:softEdge rad="112500"/>
          </a:effectLst>
        </p:spPr>
      </p:pic>
      <p:pic>
        <p:nvPicPr>
          <p:cNvPr id="21506" name="Picture 2" descr="C:\Users\Айгуль\Desktop\янасы\нэвруз\20190321_101810.jpg"/>
          <p:cNvPicPr>
            <a:picLocks noChangeAspect="1" noChangeArrowheads="1"/>
          </p:cNvPicPr>
          <p:nvPr/>
        </p:nvPicPr>
        <p:blipFill>
          <a:blip r:embed="rId4" cstate="print"/>
          <a:srcRect/>
          <a:stretch>
            <a:fillRect/>
          </a:stretch>
        </p:blipFill>
        <p:spPr bwMode="auto">
          <a:xfrm>
            <a:off x="3143240" y="3643314"/>
            <a:ext cx="2928958" cy="2357454"/>
          </a:xfrm>
          <a:prstGeom prst="rect">
            <a:avLst/>
          </a:prstGeom>
          <a:ln>
            <a:noFill/>
          </a:ln>
          <a:effectLst>
            <a:softEdge rad="112500"/>
          </a:effectLst>
        </p:spPr>
      </p:pic>
      <p:pic>
        <p:nvPicPr>
          <p:cNvPr id="21507" name="Picture 3" descr="C:\Users\Айгуль\Desktop\янасы\нэвруз\20190321_103603.jpg"/>
          <p:cNvPicPr>
            <a:picLocks noChangeAspect="1" noChangeArrowheads="1"/>
          </p:cNvPicPr>
          <p:nvPr/>
        </p:nvPicPr>
        <p:blipFill>
          <a:blip r:embed="rId5" cstate="print"/>
          <a:srcRect/>
          <a:stretch>
            <a:fillRect/>
          </a:stretch>
        </p:blipFill>
        <p:spPr bwMode="auto">
          <a:xfrm>
            <a:off x="5143504" y="1428736"/>
            <a:ext cx="3714776" cy="2085752"/>
          </a:xfrm>
          <a:prstGeom prst="rect">
            <a:avLst/>
          </a:prstGeom>
          <a:ln>
            <a:noFill/>
          </a:ln>
          <a:effectLst>
            <a:softEdge rad="112500"/>
          </a:effectLst>
        </p:spPr>
      </p:pic>
      <p:pic>
        <p:nvPicPr>
          <p:cNvPr id="21508" name="Picture 4" descr="C:\Users\Айгуль\Desktop\янасы\нэвруз\IMG-20180321-WA0062.jpg"/>
          <p:cNvPicPr>
            <a:picLocks noChangeAspect="1" noChangeArrowheads="1"/>
          </p:cNvPicPr>
          <p:nvPr/>
        </p:nvPicPr>
        <p:blipFill>
          <a:blip r:embed="rId6" cstate="print"/>
          <a:srcRect/>
          <a:stretch>
            <a:fillRect/>
          </a:stretch>
        </p:blipFill>
        <p:spPr bwMode="auto">
          <a:xfrm>
            <a:off x="214282" y="3857628"/>
            <a:ext cx="2857488" cy="2428892"/>
          </a:xfrm>
          <a:prstGeom prst="rect">
            <a:avLst/>
          </a:prstGeom>
          <a:ln>
            <a:noFill/>
          </a:ln>
          <a:effectLst>
            <a:softEdge rad="112500"/>
          </a:effectLst>
        </p:spPr>
      </p:pic>
      <p:pic>
        <p:nvPicPr>
          <p:cNvPr id="21509" name="Picture 5" descr="C:\Users\Айгуль\Desktop\Новая папка (7)\науруз2021\IMG-20210319-WA0029.jpg"/>
          <p:cNvPicPr>
            <a:picLocks noChangeAspect="1" noChangeArrowheads="1"/>
          </p:cNvPicPr>
          <p:nvPr/>
        </p:nvPicPr>
        <p:blipFill>
          <a:blip r:embed="rId7"/>
          <a:srcRect/>
          <a:stretch>
            <a:fillRect/>
          </a:stretch>
        </p:blipFill>
        <p:spPr bwMode="auto">
          <a:xfrm>
            <a:off x="6072166" y="3714752"/>
            <a:ext cx="3071834" cy="229313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000100" y="142852"/>
            <a:ext cx="7929618" cy="1143008"/>
          </a:xfrm>
        </p:spPr>
        <p:txBody>
          <a:bodyPr>
            <a:normAutofit fontScale="85000" lnSpcReduction="20000"/>
          </a:bodyPr>
          <a:lstStyle/>
          <a:p>
            <a:pPr algn="ctr"/>
            <a:r>
              <a:rPr lang="tt-RU" sz="3000" b="1" i="1" dirty="0" smtClean="0">
                <a:solidFill>
                  <a:srgbClr val="C00000"/>
                </a:solidFill>
                <a:latin typeface="Times New Roman" pitchFamily="18" charset="0"/>
                <a:cs typeface="Times New Roman" pitchFamily="18" charset="0"/>
              </a:rPr>
              <a:t>“Карга боткасы”</a:t>
            </a:r>
            <a:endParaRPr lang="ru-RU" sz="3000" b="1" i="1" dirty="0" smtClean="0">
              <a:solidFill>
                <a:srgbClr val="C00000"/>
              </a:solidFill>
              <a:latin typeface="Times New Roman" pitchFamily="18" charset="0"/>
              <a:cs typeface="Times New Roman" pitchFamily="18" charset="0"/>
            </a:endParaRPr>
          </a:p>
          <a:p>
            <a:pPr algn="ctr"/>
            <a:r>
              <a:rPr lang="ru-RU" sz="2000" b="1" u="sng" dirty="0">
                <a:solidFill>
                  <a:srgbClr val="C00000"/>
                </a:solidFill>
                <a:latin typeface="Times New Roman" pitchFamily="18" charset="0"/>
                <a:cs typeface="Times New Roman" pitchFamily="18" charset="0"/>
              </a:rPr>
              <a:t>Кеше </a:t>
            </a:r>
            <a:r>
              <a:rPr lang="ru-RU" sz="2000" b="1" u="sng" dirty="0" err="1">
                <a:solidFill>
                  <a:srgbClr val="C00000"/>
                </a:solidFill>
                <a:latin typeface="Times New Roman" pitchFamily="18" charset="0"/>
                <a:cs typeface="Times New Roman" pitchFamily="18" charset="0"/>
              </a:rPr>
              <a:t>күрке йөз</a:t>
            </a:r>
            <a:r>
              <a:rPr lang="ru-RU" sz="2000" b="1" u="sng" dirty="0">
                <a:solidFill>
                  <a:srgbClr val="C00000"/>
                </a:solidFill>
                <a:latin typeface="Times New Roman" pitchFamily="18" charset="0"/>
                <a:cs typeface="Times New Roman" pitchFamily="18" charset="0"/>
              </a:rPr>
              <a:t>; </a:t>
            </a:r>
            <a:r>
              <a:rPr lang="ru-RU" sz="2000" b="1" u="sng" dirty="0" err="1">
                <a:solidFill>
                  <a:srgbClr val="C00000"/>
                </a:solidFill>
                <a:latin typeface="Times New Roman" pitchFamily="18" charset="0"/>
                <a:cs typeface="Times New Roman" pitchFamily="18" charset="0"/>
              </a:rPr>
              <a:t>Йөзнең күрке </a:t>
            </a:r>
            <a:r>
              <a:rPr lang="ru-RU" sz="2000" b="1" u="sng" dirty="0">
                <a:solidFill>
                  <a:srgbClr val="C00000"/>
                </a:solidFill>
                <a:latin typeface="Times New Roman" pitchFamily="18" charset="0"/>
                <a:cs typeface="Times New Roman" pitchFamily="18" charset="0"/>
              </a:rPr>
              <a:t>— </a:t>
            </a:r>
            <a:r>
              <a:rPr lang="ru-RU" sz="2000" b="1" u="sng" dirty="0" err="1">
                <a:solidFill>
                  <a:srgbClr val="C00000"/>
                </a:solidFill>
                <a:latin typeface="Times New Roman" pitchFamily="18" charset="0"/>
                <a:cs typeface="Times New Roman" pitchFamily="18" charset="0"/>
              </a:rPr>
              <a:t>күз</a:t>
            </a:r>
            <a:r>
              <a:rPr lang="ru-RU" sz="2000" b="1" u="sng" dirty="0">
                <a:solidFill>
                  <a:srgbClr val="C00000"/>
                </a:solidFill>
                <a:latin typeface="Times New Roman" pitchFamily="18" charset="0"/>
                <a:cs typeface="Times New Roman" pitchFamily="18" charset="0"/>
              </a:rPr>
              <a:t>, </a:t>
            </a:r>
            <a:r>
              <a:rPr lang="ru-RU" sz="2000" b="1" u="sng" dirty="0" err="1">
                <a:solidFill>
                  <a:srgbClr val="C00000"/>
                </a:solidFill>
                <a:latin typeface="Times New Roman" pitchFamily="18" charset="0"/>
                <a:cs typeface="Times New Roman" pitchFamily="18" charset="0"/>
              </a:rPr>
              <a:t>Уйның күрке </a:t>
            </a:r>
            <a:r>
              <a:rPr lang="ru-RU" sz="2000" b="1" u="sng" dirty="0">
                <a:solidFill>
                  <a:srgbClr val="C00000"/>
                </a:solidFill>
                <a:latin typeface="Times New Roman" pitchFamily="18" charset="0"/>
                <a:cs typeface="Times New Roman" pitchFamily="18" charset="0"/>
              </a:rPr>
              <a:t>— тел, </a:t>
            </a:r>
            <a:r>
              <a:rPr lang="ru-RU" sz="2000" b="1" u="sng" dirty="0" err="1">
                <a:solidFill>
                  <a:srgbClr val="C00000"/>
                </a:solidFill>
                <a:latin typeface="Times New Roman" pitchFamily="18" charset="0"/>
                <a:cs typeface="Times New Roman" pitchFamily="18" charset="0"/>
              </a:rPr>
              <a:t>Телнең күрке </a:t>
            </a:r>
            <a:r>
              <a:rPr lang="ru-RU" sz="2000" b="1" u="sng" dirty="0">
                <a:solidFill>
                  <a:srgbClr val="C00000"/>
                </a:solidFill>
                <a:latin typeface="Times New Roman" pitchFamily="18" charset="0"/>
                <a:cs typeface="Times New Roman" pitchFamily="18" charset="0"/>
              </a:rPr>
              <a:t>— </a:t>
            </a:r>
            <a:r>
              <a:rPr lang="ru-RU" sz="2000" b="1" u="sng" dirty="0" err="1">
                <a:solidFill>
                  <a:srgbClr val="C00000"/>
                </a:solidFill>
                <a:latin typeface="Times New Roman" pitchFamily="18" charset="0"/>
                <a:cs typeface="Times New Roman" pitchFamily="18" charset="0"/>
              </a:rPr>
              <a:t>сүз</a:t>
            </a:r>
            <a:r>
              <a:rPr lang="ru-RU" sz="2000" dirty="0" err="1" smtClean="0">
                <a:solidFill>
                  <a:srgbClr val="C00000"/>
                </a:solidFill>
                <a:latin typeface="Times New Roman" pitchFamily="18" charset="0"/>
                <a:cs typeface="Times New Roman" pitchFamily="18" charset="0"/>
              </a:rPr>
              <a:t>.</a:t>
            </a:r>
            <a:endParaRPr lang="ru-RU" sz="2000" dirty="0" smtClean="0">
              <a:solidFill>
                <a:srgbClr val="C00000"/>
              </a:solidFill>
              <a:latin typeface="Times New Roman" pitchFamily="18" charset="0"/>
              <a:cs typeface="Times New Roman" pitchFamily="18" charset="0"/>
            </a:endParaRPr>
          </a:p>
          <a:p>
            <a:pPr algn="ctr"/>
            <a:r>
              <a:rPr lang="ru-RU" sz="1500" b="1" dirty="0" err="1" smtClean="0">
                <a:latin typeface="Times New Roman" pitchFamily="18" charset="0"/>
                <a:cs typeface="Times New Roman" pitchFamily="18" charset="0"/>
              </a:rPr>
              <a:t>Авылыбызда</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бу</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йола</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борынгыдан</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килә, хәзер дә бик</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күңелле булып</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үтә бу</a:t>
            </a:r>
            <a:r>
              <a:rPr lang="ru-RU" sz="1500" b="1" dirty="0" smtClean="0">
                <a:latin typeface="Times New Roman" pitchFamily="18" charset="0"/>
                <a:cs typeface="Times New Roman" pitchFamily="18" charset="0"/>
              </a:rPr>
              <a:t> </a:t>
            </a:r>
            <a:r>
              <a:rPr lang="ru-RU" sz="1500" b="1" dirty="0" err="1" smtClean="0">
                <a:latin typeface="Times New Roman" pitchFamily="18" charset="0"/>
                <a:cs typeface="Times New Roman" pitchFamily="18" charset="0"/>
              </a:rPr>
              <a:t>бәйрәм.</a:t>
            </a:r>
            <a:r>
              <a:rPr lang="ru-RU" sz="1500" b="1" dirty="0" smtClean="0">
                <a:latin typeface="Times New Roman" pitchFamily="18" charset="0"/>
                <a:cs typeface="Times New Roman" pitchFamily="18" charset="0"/>
              </a:rPr>
              <a:t> </a:t>
            </a:r>
            <a:endParaRPr lang="ru-RU" sz="1500" b="1" dirty="0">
              <a:latin typeface="Times New Roman" pitchFamily="18" charset="0"/>
              <a:cs typeface="Times New Roman" pitchFamily="18" charset="0"/>
            </a:endParaRPr>
          </a:p>
        </p:txBody>
      </p:sp>
      <p:pic>
        <p:nvPicPr>
          <p:cNvPr id="1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28596" y="5857892"/>
            <a:ext cx="8572559" cy="10001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4577" name="Picture 1" descr="C:\Users\Айгуль\Desktop\янасы\карга боткас\20160429_104002.jpg"/>
          <p:cNvPicPr>
            <a:picLocks noChangeAspect="1" noChangeArrowheads="1"/>
          </p:cNvPicPr>
          <p:nvPr/>
        </p:nvPicPr>
        <p:blipFill>
          <a:blip r:embed="rId3" cstate="print"/>
          <a:srcRect/>
          <a:stretch>
            <a:fillRect/>
          </a:stretch>
        </p:blipFill>
        <p:spPr bwMode="auto">
          <a:xfrm>
            <a:off x="500034" y="1285860"/>
            <a:ext cx="3571900" cy="2214578"/>
          </a:xfrm>
          <a:prstGeom prst="rect">
            <a:avLst/>
          </a:prstGeom>
          <a:ln>
            <a:noFill/>
          </a:ln>
          <a:effectLst>
            <a:softEdge rad="112500"/>
          </a:effectLst>
        </p:spPr>
      </p:pic>
      <p:pic>
        <p:nvPicPr>
          <p:cNvPr id="24578" name="Picture 2" descr="C:\Users\Айгуль\Desktop\янасы\карга боткас\20160429_110136.jpg"/>
          <p:cNvPicPr>
            <a:picLocks noChangeAspect="1" noChangeArrowheads="1"/>
          </p:cNvPicPr>
          <p:nvPr/>
        </p:nvPicPr>
        <p:blipFill>
          <a:blip r:embed="rId4" cstate="print"/>
          <a:srcRect/>
          <a:stretch>
            <a:fillRect/>
          </a:stretch>
        </p:blipFill>
        <p:spPr bwMode="auto">
          <a:xfrm>
            <a:off x="4429124" y="1285860"/>
            <a:ext cx="4071966" cy="2085752"/>
          </a:xfrm>
          <a:prstGeom prst="rect">
            <a:avLst/>
          </a:prstGeom>
          <a:ln>
            <a:noFill/>
          </a:ln>
          <a:effectLst>
            <a:softEdge rad="112500"/>
          </a:effectLst>
        </p:spPr>
      </p:pic>
      <p:pic>
        <p:nvPicPr>
          <p:cNvPr id="24579" name="Picture 3" descr="C:\Users\Айгуль\Desktop\янасы\карга боткас\IMG-20170522-WA0022.jpg"/>
          <p:cNvPicPr>
            <a:picLocks noChangeAspect="1" noChangeArrowheads="1"/>
          </p:cNvPicPr>
          <p:nvPr/>
        </p:nvPicPr>
        <p:blipFill>
          <a:blip r:embed="rId5" cstate="print"/>
          <a:srcRect/>
          <a:stretch>
            <a:fillRect/>
          </a:stretch>
        </p:blipFill>
        <p:spPr bwMode="auto">
          <a:xfrm>
            <a:off x="214282" y="3857628"/>
            <a:ext cx="2857520" cy="1928826"/>
          </a:xfrm>
          <a:prstGeom prst="rect">
            <a:avLst/>
          </a:prstGeom>
          <a:ln>
            <a:noFill/>
          </a:ln>
          <a:effectLst>
            <a:softEdge rad="112500"/>
          </a:effectLst>
        </p:spPr>
      </p:pic>
      <p:pic>
        <p:nvPicPr>
          <p:cNvPr id="24580" name="Picture 4" descr="C:\Users\Айгуль\Desktop\янасы\карга боткас\20160429_104154.jpg"/>
          <p:cNvPicPr>
            <a:picLocks noChangeAspect="1" noChangeArrowheads="1"/>
          </p:cNvPicPr>
          <p:nvPr/>
        </p:nvPicPr>
        <p:blipFill>
          <a:blip r:embed="rId6" cstate="print"/>
          <a:srcRect/>
          <a:stretch>
            <a:fillRect/>
          </a:stretch>
        </p:blipFill>
        <p:spPr bwMode="auto">
          <a:xfrm>
            <a:off x="3214678" y="3714752"/>
            <a:ext cx="3000000" cy="2143140"/>
          </a:xfrm>
          <a:prstGeom prst="rect">
            <a:avLst/>
          </a:prstGeom>
          <a:ln>
            <a:noFill/>
          </a:ln>
          <a:effectLst>
            <a:softEdge rad="112500"/>
          </a:effectLst>
        </p:spPr>
      </p:pic>
      <p:pic>
        <p:nvPicPr>
          <p:cNvPr id="24581" name="Picture 5" descr="C:\Users\Айгуль\Desktop\янасы\карга боткас\IMG-20170522-WA0021.jpg"/>
          <p:cNvPicPr>
            <a:picLocks noChangeAspect="1" noChangeArrowheads="1"/>
          </p:cNvPicPr>
          <p:nvPr/>
        </p:nvPicPr>
        <p:blipFill>
          <a:blip r:embed="rId7" cstate="print"/>
          <a:srcRect/>
          <a:stretch>
            <a:fillRect/>
          </a:stretch>
        </p:blipFill>
        <p:spPr bwMode="auto">
          <a:xfrm>
            <a:off x="6429388" y="3571876"/>
            <a:ext cx="2428892" cy="2371716"/>
          </a:xfrm>
          <a:prstGeom prst="rect">
            <a:avLst/>
          </a:prstGeom>
          <a:ln>
            <a:noFill/>
          </a:ln>
          <a:effectLst>
            <a:softEdge rad="112500"/>
          </a:effectLst>
        </p:spPr>
      </p:pic>
      <p:pic>
        <p:nvPicPr>
          <p:cNvPr id="9" name="Picture 2" descr="C:\Users\Айгуль\Desktop\Новая папка (7)\i (1).jpg"/>
          <p:cNvPicPr>
            <a:picLocks noChangeAspect="1" noChangeArrowheads="1"/>
          </p:cNvPicPr>
          <p:nvPr/>
        </p:nvPicPr>
        <p:blipFill>
          <a:blip r:embed="rId8"/>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396536" cy="5262979"/>
          </a:xfrm>
          <a:prstGeom prst="rect">
            <a:avLst/>
          </a:prstGeom>
        </p:spPr>
        <p:txBody>
          <a:bodyPr wrap="square">
            <a:spAutoFit/>
          </a:bodyPr>
          <a:lstStyle/>
          <a:p>
            <a:pPr>
              <a:lnSpc>
                <a:spcPct val="150000"/>
              </a:lnSpc>
              <a:spcAft>
                <a:spcPts val="0"/>
              </a:spcAft>
            </a:pPr>
            <a:r>
              <a:rPr lang="ru-RU" sz="2000" b="1" dirty="0" smtClean="0">
                <a:latin typeface="Times New Roman" pitchFamily="18" charset="0"/>
                <a:ea typeface="Times New Roman"/>
                <a:cs typeface="Times New Roman" pitchFamily="18" charset="0"/>
              </a:rPr>
              <a:t>                               </a:t>
            </a:r>
            <a:r>
              <a:rPr lang="ru-RU" sz="2000" b="1" dirty="0" err="1" smtClean="0">
                <a:solidFill>
                  <a:srgbClr val="00B050"/>
                </a:solidFill>
                <a:latin typeface="Times New Roman" pitchFamily="18" charset="0"/>
                <a:ea typeface="Times New Roman"/>
                <a:cs typeface="Times New Roman" pitchFamily="18" charset="0"/>
              </a:rPr>
              <a:t>Габдулла</a:t>
            </a:r>
            <a:r>
              <a:rPr lang="ru-RU" sz="2000" b="1" dirty="0" smtClean="0">
                <a:solidFill>
                  <a:srgbClr val="00B050"/>
                </a:solidFill>
                <a:latin typeface="Times New Roman" pitchFamily="18" charset="0"/>
                <a:ea typeface="Times New Roman"/>
                <a:cs typeface="Times New Roman" pitchFamily="18" charset="0"/>
              </a:rPr>
              <a:t> </a:t>
            </a:r>
            <a:r>
              <a:rPr lang="ru-RU" sz="2000" b="1" dirty="0">
                <a:solidFill>
                  <a:srgbClr val="00B050"/>
                </a:solidFill>
                <a:latin typeface="Times New Roman" pitchFamily="18" charset="0"/>
                <a:ea typeface="Times New Roman"/>
                <a:cs typeface="Times New Roman" pitchFamily="18" charset="0"/>
              </a:rPr>
              <a:t>Тукай</a:t>
            </a:r>
            <a:r>
              <a:rPr lang="en-US" sz="2000" b="1" dirty="0">
                <a:solidFill>
                  <a:srgbClr val="00B050"/>
                </a:solidFill>
                <a:latin typeface="Times New Roman" pitchFamily="18" charset="0"/>
                <a:ea typeface="Times New Roman"/>
                <a:cs typeface="Times New Roman" pitchFamily="18" charset="0"/>
              </a:rPr>
              <a:t>             </a:t>
            </a:r>
            <a:r>
              <a:rPr lang="ru-RU" sz="2000" b="1" dirty="0">
                <a:solidFill>
                  <a:srgbClr val="00B050"/>
                </a:solidFill>
                <a:latin typeface="Times New Roman" pitchFamily="18" charset="0"/>
                <a:ea typeface="Times New Roman"/>
                <a:cs typeface="Times New Roman" pitchFamily="18" charset="0"/>
              </a:rPr>
              <a:t> </a:t>
            </a:r>
          </a:p>
          <a:p>
            <a:pPr algn="ctr">
              <a:lnSpc>
                <a:spcPct val="150000"/>
              </a:lnSpc>
              <a:spcAft>
                <a:spcPts val="0"/>
              </a:spcAft>
            </a:pPr>
            <a:r>
              <a:rPr lang="ru-RU" sz="2000" b="1" dirty="0" err="1">
                <a:solidFill>
                  <a:srgbClr val="00B050"/>
                </a:solidFill>
                <a:latin typeface="Times New Roman" pitchFamily="18" charset="0"/>
                <a:ea typeface="Times New Roman"/>
                <a:cs typeface="Times New Roman" pitchFamily="18" charset="0"/>
              </a:rPr>
              <a:t>Туган</a:t>
            </a:r>
            <a:r>
              <a:rPr lang="ru-RU" sz="2000" b="1" dirty="0">
                <a:solidFill>
                  <a:srgbClr val="00B050"/>
                </a:solidFill>
                <a:latin typeface="Times New Roman" pitchFamily="18" charset="0"/>
                <a:ea typeface="Times New Roman"/>
                <a:cs typeface="Times New Roman" pitchFamily="18" charset="0"/>
              </a:rPr>
              <a:t> тел</a:t>
            </a:r>
          </a:p>
          <a:p>
            <a:pPr algn="ctr">
              <a:lnSpc>
                <a:spcPct val="150000"/>
              </a:lnSpc>
              <a:spcAft>
                <a:spcPts val="0"/>
              </a:spcAft>
            </a:pPr>
            <a:r>
              <a:rPr lang="ru-RU" sz="2000" b="1" dirty="0">
                <a:solidFill>
                  <a:srgbClr val="00B050"/>
                </a:solidFill>
                <a:latin typeface="Times New Roman" pitchFamily="18" charset="0"/>
                <a:ea typeface="Times New Roman"/>
                <a:cs typeface="Times New Roman" pitchFamily="18" charset="0"/>
              </a:rPr>
              <a:t>      </a:t>
            </a:r>
            <a:r>
              <a:rPr lang="ru-RU" sz="2000" b="1" dirty="0" smtClean="0">
                <a:latin typeface="Times New Roman" pitchFamily="18" charset="0"/>
                <a:ea typeface="Times New Roman"/>
                <a:cs typeface="Times New Roman" pitchFamily="18" charset="0"/>
              </a:rPr>
              <a:t>И </a:t>
            </a:r>
            <a:r>
              <a:rPr lang="ru-RU" sz="2000" b="1" dirty="0" err="1">
                <a:latin typeface="Times New Roman" pitchFamily="18" charset="0"/>
                <a:ea typeface="Times New Roman"/>
                <a:cs typeface="Times New Roman" pitchFamily="18" charset="0"/>
              </a:rPr>
              <a:t>туган</a:t>
            </a:r>
            <a:r>
              <a:rPr lang="ru-RU" sz="2000" b="1" dirty="0">
                <a:latin typeface="Times New Roman" pitchFamily="18" charset="0"/>
                <a:ea typeface="Times New Roman"/>
                <a:cs typeface="Times New Roman" pitchFamily="18" charset="0"/>
              </a:rPr>
              <a:t> тел, и </a:t>
            </a:r>
            <a:r>
              <a:rPr lang="ru-RU" sz="2000" b="1" dirty="0" err="1">
                <a:latin typeface="Times New Roman" pitchFamily="18" charset="0"/>
                <a:ea typeface="Times New Roman"/>
                <a:cs typeface="Times New Roman" pitchFamily="18" charset="0"/>
              </a:rPr>
              <a:t>матур</a:t>
            </a:r>
            <a:r>
              <a:rPr lang="ru-RU" sz="2000" b="1" dirty="0">
                <a:latin typeface="Times New Roman" pitchFamily="18" charset="0"/>
                <a:ea typeface="Times New Roman"/>
                <a:cs typeface="Times New Roman" pitchFamily="18" charset="0"/>
              </a:rPr>
              <a:t> тел, </a:t>
            </a:r>
            <a:r>
              <a:rPr lang="ru-RU" sz="2000" b="1" dirty="0" err="1">
                <a:latin typeface="Times New Roman" pitchFamily="18" charset="0"/>
                <a:ea typeface="Times New Roman"/>
                <a:cs typeface="Times New Roman" pitchFamily="18" charset="0"/>
              </a:rPr>
              <a:t>әткәм-әнкәмнең</a:t>
            </a:r>
            <a:r>
              <a:rPr lang="ru-RU" sz="2000" b="1" dirty="0">
                <a:latin typeface="Times New Roman" pitchFamily="18" charset="0"/>
                <a:ea typeface="Times New Roman"/>
                <a:cs typeface="Times New Roman" pitchFamily="18" charset="0"/>
              </a:rPr>
              <a:t> теле!</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Дөньяда</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күп</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нәрсә</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белдем</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син</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туган</a:t>
            </a:r>
            <a:r>
              <a:rPr lang="ru-RU" sz="2000" b="1" dirty="0">
                <a:latin typeface="Times New Roman" pitchFamily="18" charset="0"/>
                <a:ea typeface="Times New Roman"/>
                <a:cs typeface="Times New Roman" pitchFamily="18" charset="0"/>
              </a:rPr>
              <a:t> тел </a:t>
            </a:r>
            <a:r>
              <a:rPr lang="ru-RU" sz="2000" b="1" dirty="0" err="1">
                <a:latin typeface="Times New Roman" pitchFamily="18" charset="0"/>
                <a:ea typeface="Times New Roman"/>
                <a:cs typeface="Times New Roman" pitchFamily="18" charset="0"/>
              </a:rPr>
              <a:t>аркылы</a:t>
            </a:r>
            <a:r>
              <a:rPr lang="ru-RU" sz="2000" b="1" dirty="0">
                <a:latin typeface="Times New Roman" pitchFamily="18" charset="0"/>
                <a:ea typeface="Times New Roman"/>
                <a:cs typeface="Times New Roman" pitchFamily="18" charset="0"/>
              </a:rPr>
              <a:t>.</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err="1" smtClean="0">
                <a:latin typeface="Times New Roman" pitchFamily="18" charset="0"/>
                <a:ea typeface="Times New Roman"/>
                <a:cs typeface="Times New Roman" pitchFamily="18" charset="0"/>
              </a:rPr>
              <a:t>Иң </a:t>
            </a:r>
            <a:r>
              <a:rPr lang="ru-RU" sz="2000" b="1" dirty="0" err="1">
                <a:latin typeface="Times New Roman" pitchFamily="18" charset="0"/>
                <a:ea typeface="Times New Roman"/>
                <a:cs typeface="Times New Roman" pitchFamily="18" charset="0"/>
              </a:rPr>
              <a:t>элек</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бу</a:t>
            </a:r>
            <a:r>
              <a:rPr lang="ru-RU" sz="2000" b="1" dirty="0">
                <a:latin typeface="Times New Roman" pitchFamily="18" charset="0"/>
                <a:ea typeface="Times New Roman"/>
                <a:cs typeface="Times New Roman" pitchFamily="18" charset="0"/>
              </a:rPr>
              <a:t> тел </a:t>
            </a:r>
            <a:r>
              <a:rPr lang="ru-RU" sz="2000" b="1" dirty="0" err="1">
                <a:latin typeface="Times New Roman" pitchFamily="18" charset="0"/>
                <a:ea typeface="Times New Roman"/>
                <a:cs typeface="Times New Roman" pitchFamily="18" charset="0"/>
              </a:rPr>
              <a:t>белән әнкәм бишектә </a:t>
            </a:r>
            <a:r>
              <a:rPr lang="ru-RU" sz="2000" b="1" dirty="0" err="1" smtClean="0">
                <a:latin typeface="Times New Roman" pitchFamily="18" charset="0"/>
                <a:ea typeface="Times New Roman"/>
                <a:cs typeface="Times New Roman" pitchFamily="18" charset="0"/>
              </a:rPr>
              <a:t>көйләгән</a:t>
            </a:r>
            <a:r>
              <a:rPr lang="ru-RU" sz="2000" b="1" dirty="0" smtClean="0">
                <a:latin typeface="Times New Roman" pitchFamily="18" charset="0"/>
                <a:ea typeface="Times New Roman"/>
                <a:cs typeface="Times New Roman" pitchFamily="18" charset="0"/>
              </a:rPr>
              <a:t>,</a:t>
            </a:r>
          </a:p>
          <a:p>
            <a:pPr algn="ctr">
              <a:lnSpc>
                <a:spcPct val="150000"/>
              </a:lnSpc>
              <a:spcAft>
                <a:spcPts val="0"/>
              </a:spcAft>
            </a:pPr>
            <a:r>
              <a:rPr lang="ru-RU" sz="2000" b="1" dirty="0" err="1" smtClean="0">
                <a:latin typeface="Times New Roman" pitchFamily="18" charset="0"/>
                <a:ea typeface="Times New Roman"/>
                <a:cs typeface="Times New Roman" pitchFamily="18" charset="0"/>
              </a:rPr>
              <a:t>Аннары</a:t>
            </a:r>
            <a:r>
              <a:rPr lang="ru-RU" sz="2000" b="1" dirty="0" smtClean="0">
                <a:latin typeface="Times New Roman" pitchFamily="18" charset="0"/>
                <a:ea typeface="Times New Roman"/>
                <a:cs typeface="Times New Roman" pitchFamily="18" charset="0"/>
              </a:rPr>
              <a:t> </a:t>
            </a:r>
            <a:r>
              <a:rPr lang="ru-RU" sz="2000" b="1" dirty="0" err="1" smtClean="0">
                <a:latin typeface="Times New Roman" pitchFamily="18" charset="0"/>
                <a:ea typeface="Times New Roman"/>
                <a:cs typeface="Times New Roman" pitchFamily="18" charset="0"/>
              </a:rPr>
              <a:t>төннәр </a:t>
            </a:r>
            <a:r>
              <a:rPr lang="ru-RU" sz="2000" b="1" dirty="0" smtClean="0">
                <a:latin typeface="Times New Roman" pitchFamily="18" charset="0"/>
                <a:ea typeface="Times New Roman"/>
                <a:cs typeface="Times New Roman" pitchFamily="18" charset="0"/>
              </a:rPr>
              <a:t>буе </a:t>
            </a:r>
            <a:r>
              <a:rPr lang="ru-RU" sz="2000" b="1" dirty="0" err="1" smtClean="0">
                <a:latin typeface="Times New Roman" pitchFamily="18" charset="0"/>
                <a:ea typeface="Times New Roman"/>
                <a:cs typeface="Times New Roman" pitchFamily="18" charset="0"/>
              </a:rPr>
              <a:t>әбкәм хикәят сөйләгән</a:t>
            </a:r>
            <a:r>
              <a:rPr lang="ru-RU" sz="2000" b="1" dirty="0" smtClean="0">
                <a:latin typeface="Times New Roman" pitchFamily="18" charset="0"/>
                <a:ea typeface="Times New Roman"/>
                <a:cs typeface="Times New Roman" pitchFamily="18" charset="0"/>
              </a:rPr>
              <a:t>.</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smtClean="0">
                <a:latin typeface="Times New Roman" pitchFamily="18" charset="0"/>
                <a:ea typeface="Times New Roman"/>
                <a:cs typeface="Times New Roman" pitchFamily="18" charset="0"/>
              </a:rPr>
              <a:t>И </a:t>
            </a:r>
            <a:r>
              <a:rPr lang="ru-RU" sz="2000" b="1" dirty="0" err="1">
                <a:latin typeface="Times New Roman" pitchFamily="18" charset="0"/>
                <a:ea typeface="Times New Roman"/>
                <a:cs typeface="Times New Roman" pitchFamily="18" charset="0"/>
              </a:rPr>
              <a:t>туган</a:t>
            </a:r>
            <a:r>
              <a:rPr lang="ru-RU" sz="2000" b="1" dirty="0">
                <a:latin typeface="Times New Roman" pitchFamily="18" charset="0"/>
                <a:ea typeface="Times New Roman"/>
                <a:cs typeface="Times New Roman" pitchFamily="18" charset="0"/>
              </a:rPr>
              <a:t> тел! </a:t>
            </a:r>
            <a:r>
              <a:rPr lang="ru-RU" sz="2000" b="1" dirty="0" err="1">
                <a:latin typeface="Times New Roman" pitchFamily="18" charset="0"/>
                <a:ea typeface="Times New Roman"/>
                <a:cs typeface="Times New Roman" pitchFamily="18" charset="0"/>
              </a:rPr>
              <a:t>Һәрвакытта</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ярдәмең</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берлән</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синең</a:t>
            </a:r>
            <a:r>
              <a:rPr lang="ru-RU" sz="2000" b="1" dirty="0">
                <a:latin typeface="Times New Roman" pitchFamily="18" charset="0"/>
                <a:ea typeface="Times New Roman"/>
                <a:cs typeface="Times New Roman" pitchFamily="18" charset="0"/>
              </a:rPr>
              <a:t>,</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smtClean="0">
                <a:latin typeface="Times New Roman" pitchFamily="18" charset="0"/>
                <a:ea typeface="Times New Roman"/>
                <a:cs typeface="Times New Roman" pitchFamily="18" charset="0"/>
              </a:rPr>
              <a:t>       </a:t>
            </a:r>
            <a:r>
              <a:rPr lang="ru-RU" sz="2000" b="1" dirty="0" err="1" smtClean="0">
                <a:latin typeface="Times New Roman" pitchFamily="18" charset="0"/>
                <a:ea typeface="Times New Roman"/>
                <a:cs typeface="Times New Roman" pitchFamily="18" charset="0"/>
              </a:rPr>
              <a:t>Кечкенәдән</a:t>
            </a:r>
            <a:r>
              <a:rPr lang="ru-RU" sz="2000" b="1" dirty="0" smtClean="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аңлашылган</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шатлыгым</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кайгым</a:t>
            </a:r>
            <a:r>
              <a:rPr lang="ru-RU" sz="2000" b="1" dirty="0">
                <a:latin typeface="Times New Roman" pitchFamily="18" charset="0"/>
                <a:ea typeface="Times New Roman"/>
                <a:cs typeface="Times New Roman" pitchFamily="18" charset="0"/>
              </a:rPr>
              <a:t> минем.</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smtClean="0">
                <a:latin typeface="Times New Roman" pitchFamily="18" charset="0"/>
                <a:ea typeface="Times New Roman"/>
                <a:cs typeface="Times New Roman" pitchFamily="18" charset="0"/>
              </a:rPr>
              <a:t>     И </a:t>
            </a:r>
            <a:r>
              <a:rPr lang="ru-RU" sz="2000" b="1" dirty="0" err="1">
                <a:latin typeface="Times New Roman" pitchFamily="18" charset="0"/>
                <a:ea typeface="Times New Roman"/>
                <a:cs typeface="Times New Roman" pitchFamily="18" charset="0"/>
              </a:rPr>
              <a:t>туган</a:t>
            </a:r>
            <a:r>
              <a:rPr lang="ru-RU" sz="2000" b="1" dirty="0">
                <a:latin typeface="Times New Roman" pitchFamily="18" charset="0"/>
                <a:ea typeface="Times New Roman"/>
                <a:cs typeface="Times New Roman" pitchFamily="18" charset="0"/>
              </a:rPr>
              <a:t> тел! </a:t>
            </a:r>
            <a:r>
              <a:rPr lang="ru-RU" sz="2000" b="1" dirty="0" err="1">
                <a:latin typeface="Times New Roman" pitchFamily="18" charset="0"/>
                <a:ea typeface="Times New Roman"/>
                <a:cs typeface="Times New Roman" pitchFamily="18" charset="0"/>
              </a:rPr>
              <a:t>Синдә</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булган</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иң</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элек</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кыйлган</a:t>
            </a:r>
            <a:r>
              <a:rPr lang="ru-RU" sz="2000" b="1" dirty="0">
                <a:latin typeface="Times New Roman" pitchFamily="18" charset="0"/>
                <a:ea typeface="Times New Roman"/>
                <a:cs typeface="Times New Roman" pitchFamily="18" charset="0"/>
              </a:rPr>
              <a:t> догам:</a:t>
            </a:r>
          </a:p>
          <a:p>
            <a:pPr algn="ctr">
              <a:lnSpc>
                <a:spcPct val="150000"/>
              </a:lnSpc>
              <a:spcAft>
                <a:spcPts val="0"/>
              </a:spcAft>
            </a:pPr>
            <a:r>
              <a:rPr lang="ru-RU" sz="2000" b="1" dirty="0">
                <a:latin typeface="Times New Roman" pitchFamily="18" charset="0"/>
                <a:ea typeface="Times New Roman"/>
                <a:cs typeface="Times New Roman" pitchFamily="18" charset="0"/>
              </a:rPr>
              <a:t>        </a:t>
            </a:r>
            <a:r>
              <a:rPr lang="ru-RU" sz="2000" b="1" dirty="0" smtClean="0">
                <a:latin typeface="Times New Roman" pitchFamily="18" charset="0"/>
                <a:ea typeface="Times New Roman"/>
                <a:cs typeface="Times New Roman" pitchFamily="18" charset="0"/>
              </a:rPr>
              <a:t>     </a:t>
            </a:r>
            <a:r>
              <a:rPr lang="ru-RU" sz="2000" b="1" dirty="0" err="1" smtClean="0">
                <a:latin typeface="Times New Roman" pitchFamily="18" charset="0"/>
                <a:ea typeface="Times New Roman"/>
                <a:cs typeface="Times New Roman" pitchFamily="18" charset="0"/>
              </a:rPr>
              <a:t>Ярлыкагыл</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дип</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үзем</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һәм</a:t>
            </a:r>
            <a:r>
              <a:rPr lang="ru-RU" sz="2000" b="1" dirty="0">
                <a:latin typeface="Times New Roman" pitchFamily="18" charset="0"/>
                <a:ea typeface="Times New Roman"/>
                <a:cs typeface="Times New Roman" pitchFamily="18" charset="0"/>
              </a:rPr>
              <a:t> </a:t>
            </a:r>
            <a:r>
              <a:rPr lang="ru-RU" sz="2000" b="1" dirty="0" err="1">
                <a:latin typeface="Times New Roman" pitchFamily="18" charset="0"/>
                <a:ea typeface="Times New Roman"/>
                <a:cs typeface="Times New Roman" pitchFamily="18" charset="0"/>
              </a:rPr>
              <a:t>әткәм-әнкәмне</a:t>
            </a:r>
            <a:r>
              <a:rPr lang="ru-RU" sz="2000" b="1" dirty="0">
                <a:latin typeface="Times New Roman" pitchFamily="18" charset="0"/>
                <a:ea typeface="Times New Roman"/>
                <a:cs typeface="Times New Roman" pitchFamily="18" charset="0"/>
              </a:rPr>
              <a:t>, Хода</a:t>
            </a:r>
            <a:r>
              <a:rPr lang="tt-RU" sz="2000" b="1" dirty="0">
                <a:latin typeface="Times New Roman" pitchFamily="18" charset="0"/>
                <a:ea typeface="Times New Roman"/>
                <a:cs typeface="Times New Roman" pitchFamily="18" charset="0"/>
              </a:rPr>
              <a:t>м!</a:t>
            </a:r>
            <a:endParaRPr lang="ru-RU" sz="2000" b="1" dirty="0">
              <a:latin typeface="Times New Roman" pitchFamily="18" charset="0"/>
              <a:ea typeface="Times New Roman"/>
              <a:cs typeface="Times New Roman" pitchFamily="18" charset="0"/>
            </a:endParaRPr>
          </a:p>
          <a:p>
            <a:pPr algn="ctr">
              <a:lnSpc>
                <a:spcPct val="150000"/>
              </a:lnSpc>
              <a:spcAft>
                <a:spcPts val="0"/>
              </a:spcAft>
            </a:pPr>
            <a:r>
              <a:rPr lang="en-US" sz="2400" dirty="0">
                <a:latin typeface="Times New Roman" pitchFamily="18" charset="0"/>
                <a:ea typeface="Times New Roman"/>
                <a:cs typeface="Times New Roman" pitchFamily="18" charset="0"/>
              </a:rPr>
              <a:t> </a:t>
            </a:r>
            <a:endParaRPr lang="ru-RU" sz="2400" dirty="0">
              <a:effectLst/>
              <a:latin typeface="Times New Roman" pitchFamily="18" charset="0"/>
              <a:ea typeface="Times New Roman"/>
              <a:cs typeface="Times New Roman" pitchFamily="18" charset="0"/>
            </a:endParaRPr>
          </a:p>
        </p:txBody>
      </p:sp>
      <p:pic>
        <p:nvPicPr>
          <p:cNvPr id="1027"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5577" y="5116957"/>
            <a:ext cx="7632848" cy="1073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2" descr="C:\Users\Айгуль\Desktop\Новая папка (7)\i (1).jpg"/>
          <p:cNvPicPr>
            <a:picLocks noChangeAspect="1" noChangeArrowheads="1"/>
          </p:cNvPicPr>
          <p:nvPr/>
        </p:nvPicPr>
        <p:blipFill>
          <a:blip r:embed="rId3"/>
          <a:srcRect/>
          <a:stretch>
            <a:fillRect/>
          </a:stretch>
        </p:blipFill>
        <p:spPr bwMode="auto">
          <a:xfrm>
            <a:off x="142845" y="285728"/>
            <a:ext cx="1643074" cy="1188000"/>
          </a:xfrm>
          <a:prstGeom prst="rect">
            <a:avLst/>
          </a:prstGeom>
          <a:ln>
            <a:noFill/>
          </a:ln>
          <a:effectLst>
            <a:softEdge rad="112500"/>
          </a:effectLst>
        </p:spPr>
      </p:pic>
    </p:spTree>
    <p:extLst>
      <p:ext uri="{BB962C8B-B14F-4D97-AF65-F5344CB8AC3E}">
        <p14:creationId xmlns="" xmlns:p14="http://schemas.microsoft.com/office/powerpoint/2010/main" val="936390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571472" y="188640"/>
            <a:ext cx="8358246" cy="1883038"/>
          </a:xfrm>
        </p:spPr>
        <p:txBody>
          <a:bodyPr>
            <a:normAutofit/>
          </a:bodyPr>
          <a:lstStyle/>
          <a:p>
            <a:pPr algn="ctr"/>
            <a:r>
              <a:rPr lang="tt-RU" sz="2400" b="1" i="1" dirty="0" smtClean="0">
                <a:solidFill>
                  <a:schemeClr val="accent2">
                    <a:lumMod val="75000"/>
                  </a:schemeClr>
                </a:solidFill>
                <a:latin typeface="Times New Roman" pitchFamily="18" charset="0"/>
                <a:cs typeface="Times New Roman" pitchFamily="18" charset="0"/>
              </a:rPr>
              <a:t>      </a:t>
            </a:r>
            <a:r>
              <a:rPr lang="tt-RU" sz="2400" b="1" i="1" dirty="0" smtClean="0">
                <a:solidFill>
                  <a:srgbClr val="C00000"/>
                </a:solidFill>
                <a:latin typeface="Times New Roman" pitchFamily="18" charset="0"/>
                <a:cs typeface="Times New Roman" pitchFamily="18" charset="0"/>
              </a:rPr>
              <a:t>“</a:t>
            </a:r>
            <a:r>
              <a:rPr lang="tt-RU" sz="2400" b="1" i="1" dirty="0">
                <a:solidFill>
                  <a:srgbClr val="C00000"/>
                </a:solidFill>
                <a:latin typeface="Times New Roman" pitchFamily="18" charset="0"/>
                <a:cs typeface="Times New Roman" pitchFamily="18" charset="0"/>
              </a:rPr>
              <a:t>Күңелле сабантуйлар” – </a:t>
            </a:r>
            <a:r>
              <a:rPr lang="tt-RU" sz="2400" b="1" i="1" dirty="0" smtClean="0">
                <a:solidFill>
                  <a:srgbClr val="C00000"/>
                </a:solidFill>
                <a:latin typeface="Times New Roman" pitchFamily="18" charset="0"/>
                <a:cs typeface="Times New Roman" pitchFamily="18" charset="0"/>
              </a:rPr>
              <a:t>бакчабызда  </a:t>
            </a:r>
            <a:r>
              <a:rPr lang="tt-RU" sz="2400" b="1" i="1" dirty="0">
                <a:solidFill>
                  <a:srgbClr val="C00000"/>
                </a:solidFill>
                <a:latin typeface="Times New Roman" pitchFamily="18" charset="0"/>
                <a:cs typeface="Times New Roman" pitchFamily="18" charset="0"/>
              </a:rPr>
              <a:t>халкыбызның милли </a:t>
            </a:r>
            <a:r>
              <a:rPr lang="tt-RU" sz="2400" b="1" i="1" dirty="0" smtClean="0">
                <a:solidFill>
                  <a:srgbClr val="C00000"/>
                </a:solidFill>
                <a:latin typeface="Times New Roman" pitchFamily="18" charset="0"/>
                <a:cs typeface="Times New Roman" pitchFamily="18" charset="0"/>
              </a:rPr>
              <a:t>сабантуе</a:t>
            </a:r>
          </a:p>
          <a:p>
            <a:pPr algn="just"/>
            <a:r>
              <a:rPr lang="tt-RU" b="1" dirty="0" smtClean="0">
                <a:latin typeface="Times New Roman" pitchFamily="18" charset="0"/>
                <a:cs typeface="Times New Roman" pitchFamily="18" charset="0"/>
              </a:rPr>
              <a:t>       Май аеның сонгы атнасында балалар өчен халкыбызның милли бәйрәме “Сабантуе”н оештырабыз. Бу бәйрәмнең максаты, балаларда  милләтебезнең халык уеннарын яратырга өйрәтү, бәйрәмгә мәхәббәт тәрбияләү, бер-берсе арасында дуслык, татулык булдыру. </a:t>
            </a:r>
            <a:endParaRPr lang="ru-RU" b="1" dirty="0">
              <a:latin typeface="Times New Roman" pitchFamily="18" charset="0"/>
              <a:cs typeface="Times New Roman" pitchFamily="18" charset="0"/>
            </a:endParaRPr>
          </a:p>
        </p:txBody>
      </p:sp>
      <p:pic>
        <p:nvPicPr>
          <p:cNvPr id="12"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131960" y="5859717"/>
            <a:ext cx="5738290" cy="96726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2" descr="C:\Users\Айгуль\Desktop\янасы\абантуй\20190607_103838.jpg"/>
          <p:cNvPicPr>
            <a:picLocks noChangeAspect="1" noChangeArrowheads="1"/>
          </p:cNvPicPr>
          <p:nvPr/>
        </p:nvPicPr>
        <p:blipFill>
          <a:blip r:embed="rId3" cstate="print"/>
          <a:srcRect/>
          <a:stretch>
            <a:fillRect/>
          </a:stretch>
        </p:blipFill>
        <p:spPr bwMode="auto">
          <a:xfrm>
            <a:off x="4714876" y="1643050"/>
            <a:ext cx="3643338" cy="2085728"/>
          </a:xfrm>
          <a:prstGeom prst="rect">
            <a:avLst/>
          </a:prstGeom>
          <a:ln>
            <a:noFill/>
          </a:ln>
          <a:effectLst>
            <a:softEdge rad="112500"/>
          </a:effectLst>
        </p:spPr>
      </p:pic>
      <p:pic>
        <p:nvPicPr>
          <p:cNvPr id="14" name="Picture 3" descr="C:\Users\Айгуль\Desktop\янасы\абантуй\IMG_20150601_111958.jpg"/>
          <p:cNvPicPr>
            <a:picLocks noChangeAspect="1" noChangeArrowheads="1"/>
          </p:cNvPicPr>
          <p:nvPr/>
        </p:nvPicPr>
        <p:blipFill>
          <a:blip r:embed="rId4" cstate="print"/>
          <a:srcRect/>
          <a:stretch>
            <a:fillRect/>
          </a:stretch>
        </p:blipFill>
        <p:spPr bwMode="auto">
          <a:xfrm>
            <a:off x="0" y="4143380"/>
            <a:ext cx="2857520" cy="2428892"/>
          </a:xfrm>
          <a:prstGeom prst="rect">
            <a:avLst/>
          </a:prstGeom>
          <a:ln>
            <a:noFill/>
          </a:ln>
          <a:effectLst>
            <a:softEdge rad="112500"/>
          </a:effectLst>
        </p:spPr>
      </p:pic>
      <p:pic>
        <p:nvPicPr>
          <p:cNvPr id="15" name="Picture 4" descr="C:\Users\Айгуль\Desktop\янасы\абантуй\IMG-20170604-WA0054.jpg"/>
          <p:cNvPicPr>
            <a:picLocks noChangeAspect="1" noChangeArrowheads="1"/>
          </p:cNvPicPr>
          <p:nvPr/>
        </p:nvPicPr>
        <p:blipFill>
          <a:blip r:embed="rId5" cstate="print"/>
          <a:srcRect/>
          <a:stretch>
            <a:fillRect/>
          </a:stretch>
        </p:blipFill>
        <p:spPr bwMode="auto">
          <a:xfrm>
            <a:off x="6072198" y="4000504"/>
            <a:ext cx="2643206" cy="2214578"/>
          </a:xfrm>
          <a:prstGeom prst="rect">
            <a:avLst/>
          </a:prstGeom>
          <a:ln>
            <a:noFill/>
          </a:ln>
          <a:effectLst>
            <a:softEdge rad="112500"/>
          </a:effectLst>
        </p:spPr>
      </p:pic>
      <p:pic>
        <p:nvPicPr>
          <p:cNvPr id="16" name="Picture 1" descr="C:\Users\Айгуль\Desktop\янасы\абантуй\IMG-20170604-WA0064.jpg"/>
          <p:cNvPicPr>
            <a:picLocks noChangeAspect="1" noChangeArrowheads="1"/>
          </p:cNvPicPr>
          <p:nvPr/>
        </p:nvPicPr>
        <p:blipFill>
          <a:blip r:embed="rId6"/>
          <a:srcRect/>
          <a:stretch>
            <a:fillRect/>
          </a:stretch>
        </p:blipFill>
        <p:spPr bwMode="auto">
          <a:xfrm>
            <a:off x="571472" y="1714488"/>
            <a:ext cx="4000528" cy="2286016"/>
          </a:xfrm>
          <a:prstGeom prst="rect">
            <a:avLst/>
          </a:prstGeom>
          <a:ln>
            <a:noFill/>
          </a:ln>
          <a:effectLst>
            <a:softEdge rad="112500"/>
          </a:effectLst>
        </p:spPr>
      </p:pic>
      <p:pic>
        <p:nvPicPr>
          <p:cNvPr id="17" name="Picture 5" descr="C:\Users\Айгуль\Desktop\янасы\абантуй\20190607_102834.jpg"/>
          <p:cNvPicPr>
            <a:picLocks noChangeAspect="1" noChangeArrowheads="1"/>
          </p:cNvPicPr>
          <p:nvPr/>
        </p:nvPicPr>
        <p:blipFill>
          <a:blip r:embed="rId7" cstate="print"/>
          <a:srcRect/>
          <a:stretch>
            <a:fillRect/>
          </a:stretch>
        </p:blipFill>
        <p:spPr bwMode="auto">
          <a:xfrm>
            <a:off x="2857488" y="4000504"/>
            <a:ext cx="3000396" cy="1928826"/>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8" cstate="print"/>
          <a:srcRect/>
          <a:stretch>
            <a:fillRect/>
          </a:stretch>
        </p:blipFill>
        <p:spPr bwMode="auto">
          <a:xfrm>
            <a:off x="142844" y="0"/>
            <a:ext cx="928693" cy="11429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000100" y="214290"/>
            <a:ext cx="7929618" cy="1714512"/>
          </a:xfrm>
        </p:spPr>
        <p:txBody>
          <a:bodyPr>
            <a:normAutofit/>
          </a:bodyPr>
          <a:lstStyle/>
          <a:p>
            <a:pPr algn="ctr"/>
            <a:r>
              <a:rPr lang="tt-RU" sz="2400" b="1" i="1" dirty="0" smtClean="0">
                <a:solidFill>
                  <a:srgbClr val="C00000"/>
                </a:solidFill>
                <a:latin typeface="Times New Roman" pitchFamily="18" charset="0"/>
                <a:cs typeface="Times New Roman" pitchFamily="18" charset="0"/>
              </a:rPr>
              <a:t>Ата –аналар белән берлектә, курчакка милли кием тегү  бәйгесе оештырылды.</a:t>
            </a:r>
            <a:endParaRPr lang="tt-RU" sz="1500" dirty="0" smtClean="0">
              <a:latin typeface="Times New Roman" pitchFamily="18" charset="0"/>
              <a:cs typeface="Times New Roman" pitchFamily="18" charset="0"/>
            </a:endParaRPr>
          </a:p>
          <a:p>
            <a:endParaRPr lang="ru-RU" dirty="0"/>
          </a:p>
        </p:txBody>
      </p:sp>
      <p:pic>
        <p:nvPicPr>
          <p:cNvPr id="11"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71472" y="6000768"/>
            <a:ext cx="7643866" cy="857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1505" name="Picture 1" descr="C:\Users\Айгуль\Desktop\янасы\бугенге\20220406_110346.jpg"/>
          <p:cNvPicPr>
            <a:picLocks noChangeAspect="1" noChangeArrowheads="1"/>
          </p:cNvPicPr>
          <p:nvPr/>
        </p:nvPicPr>
        <p:blipFill>
          <a:blip r:embed="rId3" cstate="print"/>
          <a:srcRect/>
          <a:stretch>
            <a:fillRect/>
          </a:stretch>
        </p:blipFill>
        <p:spPr bwMode="auto">
          <a:xfrm>
            <a:off x="142844" y="3500438"/>
            <a:ext cx="2928958" cy="2428892"/>
          </a:xfrm>
          <a:prstGeom prst="rect">
            <a:avLst/>
          </a:prstGeom>
          <a:ln>
            <a:noFill/>
          </a:ln>
          <a:effectLst>
            <a:softEdge rad="112500"/>
          </a:effectLst>
        </p:spPr>
      </p:pic>
      <p:pic>
        <p:nvPicPr>
          <p:cNvPr id="21507" name="Picture 3" descr="C:\Users\Айгуль\Desktop\янасы\Милли курчаклар\IMG-20210409-WA0085.jpg"/>
          <p:cNvPicPr>
            <a:picLocks noChangeAspect="1" noChangeArrowheads="1"/>
          </p:cNvPicPr>
          <p:nvPr/>
        </p:nvPicPr>
        <p:blipFill>
          <a:blip r:embed="rId4"/>
          <a:srcRect/>
          <a:stretch>
            <a:fillRect/>
          </a:stretch>
        </p:blipFill>
        <p:spPr bwMode="auto">
          <a:xfrm>
            <a:off x="714348" y="785794"/>
            <a:ext cx="1943088" cy="2590784"/>
          </a:xfrm>
          <a:prstGeom prst="rect">
            <a:avLst/>
          </a:prstGeom>
          <a:ln>
            <a:noFill/>
          </a:ln>
          <a:effectLst>
            <a:softEdge rad="112500"/>
          </a:effectLst>
        </p:spPr>
      </p:pic>
      <p:pic>
        <p:nvPicPr>
          <p:cNvPr id="21508" name="Picture 4" descr="C:\Users\Айгуль\Desktop\янасы\Милли курчаклар\IMG-20210413-WA0020.jpg"/>
          <p:cNvPicPr>
            <a:picLocks noChangeAspect="1" noChangeArrowheads="1"/>
          </p:cNvPicPr>
          <p:nvPr/>
        </p:nvPicPr>
        <p:blipFill>
          <a:blip r:embed="rId5"/>
          <a:srcRect/>
          <a:stretch>
            <a:fillRect/>
          </a:stretch>
        </p:blipFill>
        <p:spPr bwMode="auto">
          <a:xfrm>
            <a:off x="3357554" y="3286124"/>
            <a:ext cx="3357586" cy="2643206"/>
          </a:xfrm>
          <a:prstGeom prst="rect">
            <a:avLst/>
          </a:prstGeom>
          <a:ln>
            <a:noFill/>
          </a:ln>
          <a:effectLst>
            <a:softEdge rad="112500"/>
          </a:effectLst>
        </p:spPr>
      </p:pic>
      <p:pic>
        <p:nvPicPr>
          <p:cNvPr id="21509" name="Picture 5" descr="C:\Users\Айгуль\Desktop\Новая папка (7)\курчак\IMG-20210409-WA0071.jpg"/>
          <p:cNvPicPr>
            <a:picLocks noChangeAspect="1" noChangeArrowheads="1"/>
          </p:cNvPicPr>
          <p:nvPr/>
        </p:nvPicPr>
        <p:blipFill>
          <a:blip r:embed="rId6"/>
          <a:srcRect/>
          <a:stretch>
            <a:fillRect/>
          </a:stretch>
        </p:blipFill>
        <p:spPr bwMode="auto">
          <a:xfrm>
            <a:off x="6929454" y="3214686"/>
            <a:ext cx="1928826" cy="2714644"/>
          </a:xfrm>
          <a:prstGeom prst="rect">
            <a:avLst/>
          </a:prstGeom>
          <a:ln>
            <a:noFill/>
          </a:ln>
          <a:effectLst>
            <a:softEdge rad="112500"/>
          </a:effectLst>
        </p:spPr>
      </p:pic>
      <p:pic>
        <p:nvPicPr>
          <p:cNvPr id="21510" name="Picture 6" descr="C:\Users\Айгуль\Desktop\Новая папка (7)\курчак\IMG-20210409-WA0024.jpg"/>
          <p:cNvPicPr>
            <a:picLocks noChangeAspect="1" noChangeArrowheads="1"/>
          </p:cNvPicPr>
          <p:nvPr/>
        </p:nvPicPr>
        <p:blipFill>
          <a:blip r:embed="rId7"/>
          <a:srcRect/>
          <a:stretch>
            <a:fillRect/>
          </a:stretch>
        </p:blipFill>
        <p:spPr bwMode="auto">
          <a:xfrm>
            <a:off x="2928926" y="1000108"/>
            <a:ext cx="3429024" cy="2286016"/>
          </a:xfrm>
          <a:prstGeom prst="rect">
            <a:avLst/>
          </a:prstGeom>
          <a:ln>
            <a:noFill/>
          </a:ln>
          <a:effectLst>
            <a:softEdge rad="112500"/>
          </a:effectLst>
        </p:spPr>
      </p:pic>
      <p:pic>
        <p:nvPicPr>
          <p:cNvPr id="21511" name="Picture 7" descr="C:\Users\Айгуль\Desktop\Новая папка (7)\курчак\IMG-20210408-WA0104.jpg"/>
          <p:cNvPicPr>
            <a:picLocks noChangeAspect="1" noChangeArrowheads="1"/>
          </p:cNvPicPr>
          <p:nvPr/>
        </p:nvPicPr>
        <p:blipFill>
          <a:blip r:embed="rId8" cstate="print"/>
          <a:srcRect/>
          <a:stretch>
            <a:fillRect/>
          </a:stretch>
        </p:blipFill>
        <p:spPr bwMode="auto">
          <a:xfrm>
            <a:off x="6500826" y="1071546"/>
            <a:ext cx="2357454" cy="2071702"/>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9" cstate="print"/>
          <a:srcRect/>
          <a:stretch>
            <a:fillRect/>
          </a:stretch>
        </p:blipFill>
        <p:spPr bwMode="auto">
          <a:xfrm>
            <a:off x="142844" y="0"/>
            <a:ext cx="928693" cy="114298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785786" y="142852"/>
            <a:ext cx="8143932" cy="1071570"/>
          </a:xfrm>
        </p:spPr>
        <p:txBody>
          <a:bodyPr>
            <a:normAutofit fontScale="92500" lnSpcReduction="10000"/>
          </a:bodyPr>
          <a:lstStyle/>
          <a:p>
            <a:pPr algn="ctr"/>
            <a:r>
              <a:rPr lang="ru-RU" sz="2400" b="1" i="1" dirty="0" err="1" smtClean="0">
                <a:solidFill>
                  <a:srgbClr val="C00000"/>
                </a:solidFill>
                <a:latin typeface="Times New Roman" pitchFamily="18" charset="0"/>
                <a:cs typeface="Times New Roman" pitchFamily="18" charset="0"/>
              </a:rPr>
              <a:t>Әти-әниләр белән эш</a:t>
            </a:r>
            <a:endParaRPr lang="ru-RU" sz="2400" b="1" i="1" dirty="0" smtClean="0">
              <a:solidFill>
                <a:srgbClr val="C00000"/>
              </a:solidFill>
              <a:latin typeface="Times New Roman" pitchFamily="18" charset="0"/>
              <a:cs typeface="Times New Roman" pitchFamily="18" charset="0"/>
            </a:endParaRPr>
          </a:p>
          <a:p>
            <a:pPr algn="ctr"/>
            <a:r>
              <a:rPr lang="ru-RU" sz="2400" b="1" i="1" dirty="0" smtClean="0">
                <a:solidFill>
                  <a:srgbClr val="C00000"/>
                </a:solidFill>
                <a:latin typeface="Times New Roman" pitchFamily="18" charset="0"/>
                <a:cs typeface="Times New Roman" pitchFamily="18" charset="0"/>
              </a:rPr>
              <a:t> Тел — </a:t>
            </a:r>
            <a:r>
              <a:rPr lang="ru-RU" sz="2400" b="1" i="1" dirty="0" err="1" smtClean="0">
                <a:solidFill>
                  <a:srgbClr val="C00000"/>
                </a:solidFill>
                <a:latin typeface="Times New Roman" pitchFamily="18" charset="0"/>
                <a:cs typeface="Times New Roman" pitchFamily="18" charset="0"/>
              </a:rPr>
              <a:t>ананың теләге</a:t>
            </a:r>
            <a:r>
              <a:rPr lang="ru-RU" sz="2400" b="1" i="1" dirty="0" smtClean="0">
                <a:solidFill>
                  <a:srgbClr val="C00000"/>
                </a:solidFill>
                <a:latin typeface="Times New Roman" pitchFamily="18" charset="0"/>
                <a:cs typeface="Times New Roman" pitchFamily="18" charset="0"/>
              </a:rPr>
              <a:t>, Тел — </a:t>
            </a:r>
            <a:r>
              <a:rPr lang="ru-RU" sz="2400" b="1" i="1" dirty="0" err="1" smtClean="0">
                <a:solidFill>
                  <a:srgbClr val="C00000"/>
                </a:solidFill>
                <a:latin typeface="Times New Roman" pitchFamily="18" charset="0"/>
                <a:cs typeface="Times New Roman" pitchFamily="18" charset="0"/>
              </a:rPr>
              <a:t>ананың баласына</a:t>
            </a:r>
            <a:r>
              <a:rPr lang="ru-RU" sz="2400" b="1" i="1" dirty="0" smtClean="0">
                <a:solidFill>
                  <a:srgbClr val="C00000"/>
                </a:solidFill>
                <a:latin typeface="Times New Roman" pitchFamily="18" charset="0"/>
                <a:cs typeface="Times New Roman" pitchFamily="18" charset="0"/>
              </a:rPr>
              <a:t> </a:t>
            </a:r>
            <a:r>
              <a:rPr lang="ru-RU" sz="2400" b="1" i="1" dirty="0" err="1" smtClean="0">
                <a:solidFill>
                  <a:srgbClr val="C00000"/>
                </a:solidFill>
                <a:latin typeface="Times New Roman" pitchFamily="18" charset="0"/>
                <a:cs typeface="Times New Roman" pitchFamily="18" charset="0"/>
              </a:rPr>
              <a:t>иң кадерле</a:t>
            </a:r>
            <a:r>
              <a:rPr lang="ru-RU" sz="2400" b="1" i="1" dirty="0" smtClean="0">
                <a:solidFill>
                  <a:srgbClr val="C00000"/>
                </a:solidFill>
                <a:latin typeface="Times New Roman" pitchFamily="18" charset="0"/>
                <a:cs typeface="Times New Roman" pitchFamily="18" charset="0"/>
              </a:rPr>
              <a:t> </a:t>
            </a:r>
            <a:r>
              <a:rPr lang="ru-RU" sz="2400" b="1" i="1" dirty="0" err="1" smtClean="0">
                <a:solidFill>
                  <a:srgbClr val="C00000"/>
                </a:solidFill>
                <a:latin typeface="Times New Roman" pitchFamily="18" charset="0"/>
                <a:cs typeface="Times New Roman" pitchFamily="18" charset="0"/>
              </a:rPr>
              <a:t>бүләге</a:t>
            </a:r>
            <a:r>
              <a:rPr lang="ru-RU" sz="2400" b="1" i="1" dirty="0" smtClean="0">
                <a:solidFill>
                  <a:srgbClr val="C00000"/>
                </a:solidFill>
                <a:latin typeface="Times New Roman" pitchFamily="18" charset="0"/>
                <a:cs typeface="Times New Roman" pitchFamily="18" charset="0"/>
              </a:rPr>
              <a:t>.</a:t>
            </a:r>
          </a:p>
          <a:p>
            <a:pPr algn="ctr"/>
            <a:endParaRPr lang="tt-RU" sz="6000" b="1" i="1" dirty="0" smtClean="0">
              <a:solidFill>
                <a:srgbClr val="C00000"/>
              </a:solidFill>
              <a:latin typeface="Times New Roman" pitchFamily="18" charset="0"/>
              <a:cs typeface="Times New Roman" pitchFamily="18" charset="0"/>
            </a:endParaRPr>
          </a:p>
        </p:txBody>
      </p:sp>
      <p:pic>
        <p:nvPicPr>
          <p:cNvPr id="12"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2428860" y="3714752"/>
            <a:ext cx="4214842" cy="8572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98" name="Picture 2" descr="C:\Users\Айгуль\Desktop\эти-эни\20150313_170314.jpg"/>
          <p:cNvPicPr>
            <a:picLocks noChangeAspect="1" noChangeArrowheads="1"/>
          </p:cNvPicPr>
          <p:nvPr/>
        </p:nvPicPr>
        <p:blipFill>
          <a:blip r:embed="rId3" cstate="print"/>
          <a:srcRect/>
          <a:stretch>
            <a:fillRect/>
          </a:stretch>
        </p:blipFill>
        <p:spPr bwMode="auto">
          <a:xfrm>
            <a:off x="214283" y="928671"/>
            <a:ext cx="2500330" cy="2945978"/>
          </a:xfrm>
          <a:prstGeom prst="rect">
            <a:avLst/>
          </a:prstGeom>
          <a:ln>
            <a:noFill/>
          </a:ln>
          <a:effectLst>
            <a:softEdge rad="112500"/>
          </a:effectLst>
        </p:spPr>
      </p:pic>
      <p:pic>
        <p:nvPicPr>
          <p:cNvPr id="4099" name="Picture 3" descr="C:\Users\Айгуль\Desktop\эти-эни\20190306_180307.jpg"/>
          <p:cNvPicPr>
            <a:picLocks noChangeAspect="1" noChangeArrowheads="1"/>
          </p:cNvPicPr>
          <p:nvPr/>
        </p:nvPicPr>
        <p:blipFill>
          <a:blip r:embed="rId4" cstate="print"/>
          <a:srcRect/>
          <a:stretch>
            <a:fillRect/>
          </a:stretch>
        </p:blipFill>
        <p:spPr bwMode="auto">
          <a:xfrm>
            <a:off x="6500826" y="1000108"/>
            <a:ext cx="2547955" cy="2786082"/>
          </a:xfrm>
          <a:prstGeom prst="rect">
            <a:avLst/>
          </a:prstGeom>
          <a:ln>
            <a:noFill/>
          </a:ln>
          <a:effectLst>
            <a:softEdge rad="112500"/>
          </a:effectLst>
        </p:spPr>
      </p:pic>
      <p:pic>
        <p:nvPicPr>
          <p:cNvPr id="4100" name="Picture 4" descr="C:\Users\Айгуль\Desktop\эти-эни\20190426_162609.jpg"/>
          <p:cNvPicPr>
            <a:picLocks noChangeAspect="1" noChangeArrowheads="1"/>
          </p:cNvPicPr>
          <p:nvPr/>
        </p:nvPicPr>
        <p:blipFill>
          <a:blip r:embed="rId5" cstate="print"/>
          <a:srcRect/>
          <a:stretch>
            <a:fillRect/>
          </a:stretch>
        </p:blipFill>
        <p:spPr bwMode="auto">
          <a:xfrm>
            <a:off x="2571736" y="4572008"/>
            <a:ext cx="3817520" cy="2143140"/>
          </a:xfrm>
          <a:prstGeom prst="rect">
            <a:avLst/>
          </a:prstGeom>
          <a:ln>
            <a:noFill/>
          </a:ln>
          <a:effectLst>
            <a:softEdge rad="112500"/>
          </a:effectLst>
        </p:spPr>
      </p:pic>
      <p:pic>
        <p:nvPicPr>
          <p:cNvPr id="4101" name="Picture 5" descr="C:\Users\Айгуль\Desktop\эти-эни\20191004_162151.jpg"/>
          <p:cNvPicPr>
            <a:picLocks noChangeAspect="1" noChangeArrowheads="1"/>
          </p:cNvPicPr>
          <p:nvPr/>
        </p:nvPicPr>
        <p:blipFill>
          <a:blip r:embed="rId6" cstate="print"/>
          <a:srcRect/>
          <a:stretch>
            <a:fillRect/>
          </a:stretch>
        </p:blipFill>
        <p:spPr bwMode="auto">
          <a:xfrm>
            <a:off x="6643702" y="4071942"/>
            <a:ext cx="2357454" cy="2643206"/>
          </a:xfrm>
          <a:prstGeom prst="rect">
            <a:avLst/>
          </a:prstGeom>
          <a:ln>
            <a:noFill/>
          </a:ln>
          <a:effectLst>
            <a:softEdge rad="112500"/>
          </a:effectLst>
        </p:spPr>
      </p:pic>
      <p:pic>
        <p:nvPicPr>
          <p:cNvPr id="4102" name="Picture 6" descr="C:\Users\Айгуль\Desktop\эти-эни\IMG-20191206-WA0039.jpg"/>
          <p:cNvPicPr>
            <a:picLocks noChangeAspect="1" noChangeArrowheads="1"/>
          </p:cNvPicPr>
          <p:nvPr/>
        </p:nvPicPr>
        <p:blipFill>
          <a:blip r:embed="rId7"/>
          <a:srcRect/>
          <a:stretch>
            <a:fillRect/>
          </a:stretch>
        </p:blipFill>
        <p:spPr bwMode="auto">
          <a:xfrm>
            <a:off x="214282" y="3929066"/>
            <a:ext cx="2271694" cy="2571768"/>
          </a:xfrm>
          <a:prstGeom prst="rect">
            <a:avLst/>
          </a:prstGeom>
          <a:ln>
            <a:noFill/>
          </a:ln>
          <a:effectLst>
            <a:softEdge rad="112500"/>
          </a:effectLst>
        </p:spPr>
      </p:pic>
      <p:pic>
        <p:nvPicPr>
          <p:cNvPr id="4103" name="Picture 7" descr="C:\Users\Айгуль\Desktop\эти-эни\20150313_162554.jpg"/>
          <p:cNvPicPr>
            <a:picLocks noChangeAspect="1" noChangeArrowheads="1"/>
          </p:cNvPicPr>
          <p:nvPr/>
        </p:nvPicPr>
        <p:blipFill>
          <a:blip r:embed="rId8" cstate="print"/>
          <a:srcRect/>
          <a:stretch>
            <a:fillRect/>
          </a:stretch>
        </p:blipFill>
        <p:spPr bwMode="auto">
          <a:xfrm>
            <a:off x="2928926" y="1142984"/>
            <a:ext cx="3357586" cy="2571768"/>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9"/>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tt-RU" sz="2700" b="1" i="1" dirty="0" smtClean="0">
                <a:solidFill>
                  <a:srgbClr val="C00000"/>
                </a:solidFill>
                <a:latin typeface="Times New Roman" pitchFamily="18" charset="0"/>
                <a:cs typeface="Times New Roman" pitchFamily="18" charset="0"/>
              </a:rPr>
              <a:t>“Беркем дә онытылмый, бернәрсә дә онытылмый!” </a:t>
            </a:r>
            <a:r>
              <a:rPr lang="tt-RU" sz="1100" b="1" i="1" dirty="0" smtClean="0">
                <a:solidFill>
                  <a:srgbClr val="C00000"/>
                </a:solidFill>
                <a:latin typeface="Times New Roman" pitchFamily="18" charset="0"/>
                <a:cs typeface="Times New Roman" pitchFamily="18" charset="0"/>
              </a:rPr>
              <a:t/>
            </a:r>
            <a:br>
              <a:rPr lang="tt-RU" sz="1100" b="1" i="1" dirty="0" smtClean="0">
                <a:solidFill>
                  <a:srgbClr val="C00000"/>
                </a:solidFill>
                <a:latin typeface="Times New Roman" pitchFamily="18" charset="0"/>
                <a:cs typeface="Times New Roman" pitchFamily="18" charset="0"/>
              </a:rPr>
            </a:b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Соң минутта</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үз телеңдә</a:t>
            </a:r>
            <a:r>
              <a:rPr lang="en-US"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әйтә алсаң</a:t>
            </a:r>
            <a:r>
              <a:rPr lang="en-US"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Әни</a:t>
            </a:r>
            <a:r>
              <a:rPr lang="en-US" sz="1600" b="1" dirty="0" smtClean="0">
                <a:solidFill>
                  <a:srgbClr val="C00000"/>
                </a:solidFill>
                <a:latin typeface="Times New Roman" pitchFamily="18" charset="0"/>
                <a:cs typeface="Times New Roman" pitchFamily="18" charset="0"/>
              </a:rPr>
              <a:t>!" - </a:t>
            </a:r>
            <a:r>
              <a:rPr lang="ru-RU" sz="1600" b="1" dirty="0" err="1" smtClean="0">
                <a:solidFill>
                  <a:srgbClr val="C00000"/>
                </a:solidFill>
                <a:latin typeface="Times New Roman" pitchFamily="18" charset="0"/>
                <a:cs typeface="Times New Roman" pitchFamily="18" charset="0"/>
              </a:rPr>
              <a:t>дип</a:t>
            </a:r>
            <a:r>
              <a:rPr lang="en-US" sz="1600" b="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
            </a:r>
            <a:br>
              <a:rPr lang="ru-RU" sz="1600" b="1" dirty="0" smtClean="0">
                <a:solidFill>
                  <a:srgbClr val="C00000"/>
                </a:solidFill>
                <a:latin typeface="Times New Roman" pitchFamily="18" charset="0"/>
                <a:cs typeface="Times New Roman" pitchFamily="18" charset="0"/>
              </a:rPr>
            </a:br>
            <a:r>
              <a:rPr lang="en-US" sz="1600" b="1" dirty="0" smtClean="0">
                <a:solidFill>
                  <a:srgbClr val="C00000"/>
                </a:solidFill>
                <a:latin typeface="Times New Roman" pitchFamily="18" charset="0"/>
                <a:cs typeface="Times New Roman" pitchFamily="18" charset="0"/>
              </a:rPr>
              <a:t>       </a:t>
            </a:r>
            <a:r>
              <a:rPr lang="tt-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Соң минутта</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үз телеңдә әйтә алсаң</a:t>
            </a:r>
            <a:r>
              <a:rPr lang="en-US"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Әти</a:t>
            </a:r>
            <a:r>
              <a:rPr lang="en-US" sz="1600" b="1" dirty="0" smtClean="0">
                <a:solidFill>
                  <a:srgbClr val="C00000"/>
                </a:solidFill>
                <a:latin typeface="Times New Roman" pitchFamily="18" charset="0"/>
                <a:cs typeface="Times New Roman" pitchFamily="18" charset="0"/>
              </a:rPr>
              <a:t>!" - </a:t>
            </a:r>
            <a:r>
              <a:rPr lang="ru-RU" sz="1600" b="1" dirty="0" err="1" smtClean="0">
                <a:solidFill>
                  <a:srgbClr val="C00000"/>
                </a:solidFill>
                <a:latin typeface="Times New Roman" pitchFamily="18" charset="0"/>
                <a:cs typeface="Times New Roman" pitchFamily="18" charset="0"/>
              </a:rPr>
              <a:t>дип</a:t>
            </a:r>
            <a:r>
              <a:rPr lang="en-US" sz="1600" b="1" dirty="0" smtClean="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
            </a:r>
            <a:br>
              <a:rPr lang="ru-RU" sz="1600" b="1" dirty="0" smtClean="0">
                <a:solidFill>
                  <a:srgbClr val="C00000"/>
                </a:solidFill>
                <a:latin typeface="Times New Roman" pitchFamily="18" charset="0"/>
                <a:cs typeface="Times New Roman" pitchFamily="18" charset="0"/>
              </a:rPr>
            </a:br>
            <a:r>
              <a:rPr lang="en-US" sz="1600" b="1" dirty="0" smtClean="0">
                <a:solidFill>
                  <a:srgbClr val="C00000"/>
                </a:solidFill>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Күзләреңә яшь</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тыгылыр</a:t>
            </a:r>
            <a:r>
              <a:rPr lang="ru-RU" sz="1600" b="1" dirty="0" smtClean="0">
                <a:solidFill>
                  <a:srgbClr val="C00000"/>
                </a:solidFill>
                <a:latin typeface="Times New Roman" pitchFamily="18" charset="0"/>
                <a:cs typeface="Times New Roman" pitchFamily="18" charset="0"/>
              </a:rPr>
              <a:t/>
            </a:r>
            <a:br>
              <a:rPr lang="ru-RU" sz="1600" b="1" dirty="0" smtClean="0">
                <a:solidFill>
                  <a:srgbClr val="C00000"/>
                </a:solidFill>
                <a:latin typeface="Times New Roman" pitchFamily="18" charset="0"/>
                <a:cs typeface="Times New Roman" pitchFamily="18" charset="0"/>
              </a:rPr>
            </a:b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Туган</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телең әнә шул</a:t>
            </a:r>
            <a:r>
              <a:rPr lang="ru-RU" sz="1600" b="1" dirty="0" smtClean="0">
                <a:solidFill>
                  <a:srgbClr val="C00000"/>
                </a:solidFill>
                <a:latin typeface="Times New Roman" pitchFamily="18" charset="0"/>
                <a:cs typeface="Times New Roman" pitchFamily="18" charset="0"/>
              </a:rPr>
              <a:t> </a:t>
            </a:r>
            <a:r>
              <a:rPr lang="ru-RU" sz="1600" b="1" dirty="0" err="1" smtClean="0">
                <a:solidFill>
                  <a:srgbClr val="C00000"/>
                </a:solidFill>
                <a:latin typeface="Times New Roman" pitchFamily="18" charset="0"/>
                <a:cs typeface="Times New Roman" pitchFamily="18" charset="0"/>
              </a:rPr>
              <a:t>булыр</a:t>
            </a:r>
            <a:r>
              <a:rPr lang="en-US" sz="1600" b="1" dirty="0" smtClean="0">
                <a:solidFill>
                  <a:srgbClr val="C00000"/>
                </a:solidFill>
                <a:latin typeface="Times New Roman" pitchFamily="18" charset="0"/>
                <a:cs typeface="Times New Roman" pitchFamily="18" charset="0"/>
              </a:rPr>
              <a:t>!</a:t>
            </a:r>
            <a:r>
              <a:rPr lang="ru-RU" sz="1600" b="1" dirty="0" smtClean="0">
                <a:solidFill>
                  <a:srgbClr val="C00000"/>
                </a:solidFill>
                <a:latin typeface="Times New Roman" pitchFamily="18" charset="0"/>
                <a:cs typeface="Times New Roman" pitchFamily="18" charset="0"/>
              </a:rPr>
              <a:t>   </a:t>
            </a:r>
            <a:r>
              <a:rPr lang="ru-RU" sz="1600" b="1" u="sng" dirty="0" err="1" smtClean="0">
                <a:solidFill>
                  <a:srgbClr val="C00000"/>
                </a:solidFill>
                <a:latin typeface="Times New Roman" pitchFamily="18" charset="0"/>
                <a:cs typeface="Times New Roman" pitchFamily="18" charset="0"/>
              </a:rPr>
              <a:t>Зөлфәт</a:t>
            </a:r>
            <a:r>
              <a:rPr lang="ru-RU" sz="1600" b="1" u="sng" dirty="0" smtClean="0">
                <a:solidFill>
                  <a:srgbClr val="C00000"/>
                </a:solidFill>
                <a:latin typeface="Times New Roman" pitchFamily="18" charset="0"/>
                <a:cs typeface="Times New Roman" pitchFamily="18" charset="0"/>
              </a:rPr>
              <a:t/>
            </a:r>
            <a:br>
              <a:rPr lang="ru-RU" sz="1600" b="1" u="sng" dirty="0" smtClean="0">
                <a:solidFill>
                  <a:srgbClr val="C00000"/>
                </a:solidFill>
                <a:latin typeface="Times New Roman" pitchFamily="18" charset="0"/>
                <a:cs typeface="Times New Roman" pitchFamily="18" charset="0"/>
              </a:rPr>
            </a:br>
            <a:r>
              <a:rPr lang="tt-RU" sz="1600" b="1" dirty="0" smtClean="0">
                <a:latin typeface="Times New Roman" pitchFamily="18" charset="0"/>
                <a:cs typeface="Times New Roman" pitchFamily="18" charset="0"/>
              </a:rPr>
              <a:t>         Бу бәйрәмне безнең балаларның онытырга хакы юк! Татар халкы башка халыклар кебек үк газиз Ватаныбызны илбасарлардан саклар өчен яуга китә. Һәр бала үзенең  бу сугышта катнашкан карт бабасын белергә тиеш. Шуңа да безнең балалар читтә калмыйча Җиңү көне митингларында катнашалар, сугышта ятып калган авылдашларыбызның исемнәрен мәңгеләштергән обелискка чәчәкләр куялар. Сугыш чоры балалары белән очрашабыз, аларга шигыр</a:t>
            </a:r>
            <a:r>
              <a:rPr lang="ru-RU" sz="1600" b="1" dirty="0" err="1" smtClean="0">
                <a:latin typeface="Times New Roman" pitchFamily="18" charset="0"/>
                <a:cs typeface="Times New Roman" pitchFamily="18" charset="0"/>
              </a:rPr>
              <a:t>ь</a:t>
            </a:r>
            <a:r>
              <a:rPr lang="ru-RU" sz="1600" b="1" dirty="0" smtClean="0">
                <a:latin typeface="Times New Roman" pitchFamily="18" charset="0"/>
                <a:cs typeface="Times New Roman" pitchFamily="18" charset="0"/>
              </a:rPr>
              <a:t>, </a:t>
            </a:r>
            <a:r>
              <a:rPr lang="tt-RU" sz="1600" b="1" dirty="0" smtClean="0">
                <a:latin typeface="Times New Roman" pitchFamily="18" charset="0"/>
                <a:cs typeface="Times New Roman" pitchFamily="18" charset="0"/>
              </a:rPr>
              <a:t>җыр</a:t>
            </a:r>
            <a:r>
              <a:rPr lang="ru-RU" sz="1600" b="1" dirty="0" smtClean="0">
                <a:latin typeface="Times New Roman" pitchFamily="18" charset="0"/>
                <a:cs typeface="Times New Roman" pitchFamily="18" charset="0"/>
              </a:rPr>
              <a:t> – </a:t>
            </a:r>
            <a:r>
              <a:rPr lang="ru-RU" sz="1600" b="1" dirty="0" err="1" smtClean="0">
                <a:latin typeface="Times New Roman" pitchFamily="18" charset="0"/>
                <a:cs typeface="Times New Roman" pitchFamily="18" charset="0"/>
              </a:rPr>
              <a:t>биюләр бүләк иттек</a:t>
            </a:r>
            <a:r>
              <a:rPr lang="ru-RU" sz="1600" b="1" dirty="0" smtClean="0">
                <a:latin typeface="Times New Roman" pitchFamily="18" charset="0"/>
                <a:cs typeface="Times New Roman" pitchFamily="18" charset="0"/>
              </a:rPr>
              <a:t>.</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endParaRPr lang="ru-RU" sz="1600" dirty="0"/>
          </a:p>
        </p:txBody>
      </p:sp>
      <p:pic>
        <p:nvPicPr>
          <p:cNvPr id="2052" name="Picture 4" descr="C:\Users\Умырзая\Desktop\фото грант\айгел\Новая папка\20190508_095759.jpg"/>
          <p:cNvPicPr>
            <a:picLocks noChangeAspect="1" noChangeArrowheads="1"/>
          </p:cNvPicPr>
          <p:nvPr/>
        </p:nvPicPr>
        <p:blipFill>
          <a:blip r:embed="rId2" cstate="print"/>
          <a:srcRect/>
          <a:stretch>
            <a:fillRect/>
          </a:stretch>
        </p:blipFill>
        <p:spPr bwMode="auto">
          <a:xfrm>
            <a:off x="214282" y="2857496"/>
            <a:ext cx="2500330" cy="1928826"/>
          </a:xfrm>
          <a:prstGeom prst="rect">
            <a:avLst/>
          </a:prstGeom>
          <a:ln>
            <a:noFill/>
          </a:ln>
          <a:effectLst>
            <a:softEdge rad="112500"/>
          </a:effectLst>
        </p:spPr>
      </p:pic>
      <p:pic>
        <p:nvPicPr>
          <p:cNvPr id="2053" name="Picture 5" descr="C:\Users\Умырзая\Desktop\фото грант\айгел\Новая папка\20190508_100527.jpg"/>
          <p:cNvPicPr>
            <a:picLocks noChangeAspect="1" noChangeArrowheads="1"/>
          </p:cNvPicPr>
          <p:nvPr/>
        </p:nvPicPr>
        <p:blipFill>
          <a:blip r:embed="rId3" cstate="print"/>
          <a:srcRect/>
          <a:stretch>
            <a:fillRect/>
          </a:stretch>
        </p:blipFill>
        <p:spPr bwMode="auto">
          <a:xfrm>
            <a:off x="3071802" y="2714620"/>
            <a:ext cx="2714644" cy="2000264"/>
          </a:xfrm>
          <a:prstGeom prst="rect">
            <a:avLst/>
          </a:prstGeom>
          <a:ln>
            <a:noFill/>
          </a:ln>
          <a:effectLst>
            <a:softEdge rad="112500"/>
          </a:effectLst>
        </p:spPr>
      </p:pic>
      <p:pic>
        <p:nvPicPr>
          <p:cNvPr id="2054" name="Picture 6" descr="C:\Users\Умырзая\Desktop\фото грант\айгел\Новая папка\20190507_095416.jpg"/>
          <p:cNvPicPr>
            <a:picLocks noChangeAspect="1" noChangeArrowheads="1"/>
          </p:cNvPicPr>
          <p:nvPr/>
        </p:nvPicPr>
        <p:blipFill>
          <a:blip r:embed="rId4" cstate="print"/>
          <a:srcRect/>
          <a:stretch>
            <a:fillRect/>
          </a:stretch>
        </p:blipFill>
        <p:spPr bwMode="auto">
          <a:xfrm>
            <a:off x="6000760" y="2643182"/>
            <a:ext cx="2786082" cy="2214578"/>
          </a:xfrm>
          <a:prstGeom prst="rect">
            <a:avLst/>
          </a:prstGeom>
          <a:ln>
            <a:noFill/>
          </a:ln>
          <a:effectLst>
            <a:softEdge rad="112500"/>
          </a:effectLst>
        </p:spPr>
      </p:pic>
      <p:pic>
        <p:nvPicPr>
          <p:cNvPr id="2055" name="Picture 7" descr="C:\Users\Умырзая\Desktop\фото грант\айгел\Новая папка\20190507_101644.jpg"/>
          <p:cNvPicPr>
            <a:picLocks noChangeAspect="1" noChangeArrowheads="1"/>
          </p:cNvPicPr>
          <p:nvPr/>
        </p:nvPicPr>
        <p:blipFill>
          <a:blip r:embed="rId5" cstate="print"/>
          <a:srcRect/>
          <a:stretch>
            <a:fillRect/>
          </a:stretch>
        </p:blipFill>
        <p:spPr bwMode="auto">
          <a:xfrm>
            <a:off x="214282" y="4929198"/>
            <a:ext cx="3857652" cy="1785950"/>
          </a:xfrm>
          <a:prstGeom prst="rect">
            <a:avLst/>
          </a:prstGeom>
          <a:ln>
            <a:noFill/>
          </a:ln>
          <a:effectLst>
            <a:softEdge rad="112500"/>
          </a:effectLst>
        </p:spPr>
      </p:pic>
      <p:pic>
        <p:nvPicPr>
          <p:cNvPr id="2056" name="Picture 8" descr="C:\Users\Умырзая\Desktop\фото грант\айгел\Новая папка\20190508_103706.jpg"/>
          <p:cNvPicPr>
            <a:picLocks noChangeAspect="1" noChangeArrowheads="1"/>
          </p:cNvPicPr>
          <p:nvPr/>
        </p:nvPicPr>
        <p:blipFill>
          <a:blip r:embed="rId6" cstate="print"/>
          <a:srcRect/>
          <a:stretch>
            <a:fillRect/>
          </a:stretch>
        </p:blipFill>
        <p:spPr bwMode="auto">
          <a:xfrm>
            <a:off x="4429124" y="5000636"/>
            <a:ext cx="4500594" cy="17257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642910" y="214290"/>
            <a:ext cx="8358246" cy="1285884"/>
          </a:xfrm>
        </p:spPr>
        <p:txBody>
          <a:bodyPr>
            <a:normAutofit/>
          </a:bodyPr>
          <a:lstStyle/>
          <a:p>
            <a:pPr algn="ctr"/>
            <a:r>
              <a:rPr lang="ru-RU" sz="1800" b="1" i="1" dirty="0" smtClean="0">
                <a:solidFill>
                  <a:srgbClr val="C00000"/>
                </a:solidFill>
                <a:latin typeface="Times New Roman" pitchFamily="18" charset="0"/>
                <a:ea typeface="Arial Unicode MS" pitchFamily="34" charset="-128"/>
                <a:cs typeface="Times New Roman" pitchFamily="18" charset="0"/>
              </a:rPr>
              <a:t>«</a:t>
            </a:r>
            <a:r>
              <a:rPr lang="ru-RU" sz="1800" b="1" i="1" dirty="0" err="1" smtClean="0">
                <a:solidFill>
                  <a:srgbClr val="C00000"/>
                </a:solidFill>
                <a:latin typeface="Times New Roman" pitchFamily="18" charset="0"/>
                <a:ea typeface="Arial Unicode MS" pitchFamily="34" charset="-128"/>
                <a:cs typeface="Times New Roman" pitchFamily="18" charset="0"/>
              </a:rPr>
              <a:t>Ашлар</a:t>
            </a:r>
            <a:r>
              <a:rPr lang="ru-RU" sz="1800" b="1" i="1" dirty="0" smtClean="0">
                <a:solidFill>
                  <a:srgbClr val="C00000"/>
                </a:solidFill>
                <a:latin typeface="Times New Roman" pitchFamily="18" charset="0"/>
                <a:ea typeface="Arial Unicode MS" pitchFamily="34" charset="-128"/>
                <a:cs typeface="Times New Roman" pitchFamily="18" charset="0"/>
              </a:rPr>
              <a:t> </a:t>
            </a:r>
            <a:r>
              <a:rPr lang="ru-RU" sz="1800" b="1" i="1" dirty="0" err="1" smtClean="0">
                <a:solidFill>
                  <a:srgbClr val="C00000"/>
                </a:solidFill>
                <a:latin typeface="Times New Roman" pitchFamily="18" charset="0"/>
                <a:ea typeface="Arial Unicode MS" pitchFamily="34" charset="-128"/>
                <a:cs typeface="Times New Roman" pitchFamily="18" charset="0"/>
              </a:rPr>
              <a:t>солтаны</a:t>
            </a:r>
            <a:r>
              <a:rPr lang="ru-RU" sz="1800" b="1" i="1" dirty="0" smtClean="0">
                <a:solidFill>
                  <a:srgbClr val="C00000"/>
                </a:solidFill>
                <a:latin typeface="Times New Roman" pitchFamily="18" charset="0"/>
                <a:ea typeface="Arial Unicode MS" pitchFamily="34" charset="-128"/>
                <a:cs typeface="Times New Roman" pitchFamily="18" charset="0"/>
              </a:rPr>
              <a:t>»</a:t>
            </a:r>
          </a:p>
          <a:p>
            <a:r>
              <a:rPr lang="ru-RU" sz="1800" b="1" i="1" dirty="0" smtClean="0">
                <a:solidFill>
                  <a:srgbClr val="C00000"/>
                </a:solidFill>
                <a:latin typeface="Times New Roman" pitchFamily="18" charset="0"/>
                <a:ea typeface="Arial Unicode MS" pitchFamily="34" charset="-128"/>
                <a:cs typeface="Times New Roman" pitchFamily="18" charset="0"/>
              </a:rPr>
              <a:t>                 Татар </a:t>
            </a:r>
            <a:r>
              <a:rPr lang="ru-RU" sz="1800" b="1" i="1" dirty="0" err="1" smtClean="0">
                <a:solidFill>
                  <a:srgbClr val="C00000"/>
                </a:solidFill>
                <a:latin typeface="Times New Roman" pitchFamily="18" charset="0"/>
                <a:ea typeface="Arial Unicode MS" pitchFamily="34" charset="-128"/>
                <a:cs typeface="Times New Roman" pitchFamily="18" charset="0"/>
              </a:rPr>
              <a:t>халкының милли</a:t>
            </a:r>
            <a:r>
              <a:rPr lang="ru-RU" sz="1800" b="1" i="1" dirty="0" smtClean="0">
                <a:solidFill>
                  <a:srgbClr val="C00000"/>
                </a:solidFill>
                <a:latin typeface="Times New Roman" pitchFamily="18" charset="0"/>
                <a:ea typeface="Arial Unicode MS" pitchFamily="34" charset="-128"/>
                <a:cs typeface="Times New Roman" pitchFamily="18" charset="0"/>
              </a:rPr>
              <a:t> </a:t>
            </a:r>
            <a:r>
              <a:rPr lang="ru-RU" sz="1800" b="1" i="1" dirty="0" err="1" smtClean="0">
                <a:solidFill>
                  <a:srgbClr val="C00000"/>
                </a:solidFill>
                <a:latin typeface="Times New Roman" pitchFamily="18" charset="0"/>
                <a:ea typeface="Arial Unicode MS" pitchFamily="34" charset="-128"/>
                <a:cs typeface="Times New Roman" pitchFamily="18" charset="0"/>
              </a:rPr>
              <a:t>ризыклары</a:t>
            </a:r>
            <a:r>
              <a:rPr lang="ru-RU" sz="1800" b="1" i="1" dirty="0" smtClean="0">
                <a:solidFill>
                  <a:srgbClr val="C00000"/>
                </a:solidFill>
                <a:latin typeface="Times New Roman" pitchFamily="18" charset="0"/>
                <a:ea typeface="Arial Unicode MS" pitchFamily="34" charset="-128"/>
                <a:cs typeface="Times New Roman" pitchFamily="18" charset="0"/>
              </a:rPr>
              <a:t> </a:t>
            </a:r>
            <a:r>
              <a:rPr lang="ru-RU" sz="1800" b="1" i="1" dirty="0" err="1" smtClean="0">
                <a:solidFill>
                  <a:srgbClr val="C00000"/>
                </a:solidFill>
                <a:latin typeface="Times New Roman" pitchFamily="18" charset="0"/>
                <a:ea typeface="Arial Unicode MS" pitchFamily="34" charset="-128"/>
                <a:cs typeface="Times New Roman" pitchFamily="18" charset="0"/>
              </a:rPr>
              <a:t>белән танышу</a:t>
            </a:r>
            <a:endParaRPr lang="ru-RU" sz="1800" b="1" i="1" dirty="0" smtClean="0">
              <a:solidFill>
                <a:srgbClr val="C00000"/>
              </a:solidFill>
              <a:latin typeface="Times New Roman" pitchFamily="18" charset="0"/>
              <a:ea typeface="Arial Unicode MS" pitchFamily="34" charset="-128"/>
              <a:cs typeface="Times New Roman" pitchFamily="18" charset="0"/>
            </a:endParaRPr>
          </a:p>
          <a:p>
            <a:r>
              <a:rPr lang="ru-RU" sz="1800" b="1" i="1" dirty="0" smtClean="0">
                <a:latin typeface="Times New Roman" pitchFamily="18" charset="0"/>
                <a:ea typeface="Arial Unicode MS" pitchFamily="34" charset="-128"/>
                <a:cs typeface="Times New Roman" pitchFamily="18" charset="0"/>
              </a:rPr>
              <a:t>          </a:t>
            </a:r>
            <a:endParaRPr lang="ru-RU" sz="1800" b="1" dirty="0">
              <a:latin typeface="Times New Roman" pitchFamily="18" charset="0"/>
              <a:ea typeface="Arial Unicode MS" pitchFamily="34" charset="-128"/>
              <a:cs typeface="Times New Roman" pitchFamily="18" charset="0"/>
            </a:endParaRPr>
          </a:p>
        </p:txBody>
      </p:sp>
      <p:pic>
        <p:nvPicPr>
          <p:cNvPr id="1030" name="Picture 6" descr="C:\Users\User\Desktop\cropped-Аулак-Ой-обрез.jpg"/>
          <p:cNvPicPr>
            <a:picLocks noChangeAspect="1" noChangeArrowheads="1"/>
          </p:cNvPicPr>
          <p:nvPr/>
        </p:nvPicPr>
        <p:blipFill>
          <a:blip r:embed="rId3" cstate="print"/>
          <a:srcRect/>
          <a:stretch>
            <a:fillRect/>
          </a:stretch>
        </p:blipFill>
        <p:spPr bwMode="auto">
          <a:xfrm>
            <a:off x="142844" y="3857628"/>
            <a:ext cx="3786214" cy="1071570"/>
          </a:xfrm>
          <a:prstGeom prst="rect">
            <a:avLst/>
          </a:prstGeom>
          <a:ln>
            <a:noFill/>
          </a:ln>
          <a:effectLst>
            <a:softEdge rad="112500"/>
          </a:effectLst>
        </p:spPr>
      </p:pic>
      <p:pic>
        <p:nvPicPr>
          <p:cNvPr id="19457" name="Picture 1" descr="C:\Users\Айгуль\Desktop\Новая папка (7)\чак-чак\IMG-20210203-WA0057.jpg"/>
          <p:cNvPicPr>
            <a:picLocks noChangeAspect="1" noChangeArrowheads="1"/>
          </p:cNvPicPr>
          <p:nvPr/>
        </p:nvPicPr>
        <p:blipFill>
          <a:blip r:embed="rId4"/>
          <a:srcRect/>
          <a:stretch>
            <a:fillRect/>
          </a:stretch>
        </p:blipFill>
        <p:spPr bwMode="auto">
          <a:xfrm>
            <a:off x="285720" y="1142984"/>
            <a:ext cx="3929090" cy="2643206"/>
          </a:xfrm>
          <a:prstGeom prst="rect">
            <a:avLst/>
          </a:prstGeom>
          <a:ln>
            <a:noFill/>
          </a:ln>
          <a:effectLst>
            <a:softEdge rad="112500"/>
          </a:effectLst>
        </p:spPr>
      </p:pic>
      <p:pic>
        <p:nvPicPr>
          <p:cNvPr id="19458" name="Picture 2" descr="C:\Users\Айгуль\Desktop\Новая папка (7)\чак-чак\IMG-20210203-WA0060.jpg"/>
          <p:cNvPicPr>
            <a:picLocks noChangeAspect="1" noChangeArrowheads="1"/>
          </p:cNvPicPr>
          <p:nvPr/>
        </p:nvPicPr>
        <p:blipFill>
          <a:blip r:embed="rId5"/>
          <a:srcRect/>
          <a:stretch>
            <a:fillRect/>
          </a:stretch>
        </p:blipFill>
        <p:spPr bwMode="auto">
          <a:xfrm>
            <a:off x="4357686" y="1142984"/>
            <a:ext cx="4500594" cy="2643206"/>
          </a:xfrm>
          <a:prstGeom prst="rect">
            <a:avLst/>
          </a:prstGeom>
          <a:ln>
            <a:noFill/>
          </a:ln>
          <a:effectLst>
            <a:softEdge rad="112500"/>
          </a:effectLst>
        </p:spPr>
      </p:pic>
      <p:pic>
        <p:nvPicPr>
          <p:cNvPr id="19459" name="Picture 3" descr="C:\Users\Айгуль\Desktop\янасы\бугенге\20220406_111251.jpg"/>
          <p:cNvPicPr>
            <a:picLocks noChangeAspect="1" noChangeArrowheads="1"/>
          </p:cNvPicPr>
          <p:nvPr/>
        </p:nvPicPr>
        <p:blipFill>
          <a:blip r:embed="rId6" cstate="print"/>
          <a:srcRect/>
          <a:stretch>
            <a:fillRect/>
          </a:stretch>
        </p:blipFill>
        <p:spPr bwMode="auto">
          <a:xfrm>
            <a:off x="214282" y="4786322"/>
            <a:ext cx="3500462" cy="1928826"/>
          </a:xfrm>
          <a:prstGeom prst="rect">
            <a:avLst/>
          </a:prstGeom>
          <a:ln>
            <a:noFill/>
          </a:ln>
          <a:effectLst>
            <a:softEdge rad="112500"/>
          </a:effectLst>
        </p:spPr>
      </p:pic>
      <p:pic>
        <p:nvPicPr>
          <p:cNvPr id="11266" name="Picture 2" descr="C:\Users\Айгуль\Downloads\IMG20211020104628_01.jpg"/>
          <p:cNvPicPr>
            <a:picLocks noChangeAspect="1" noChangeArrowheads="1"/>
          </p:cNvPicPr>
          <p:nvPr/>
        </p:nvPicPr>
        <p:blipFill>
          <a:blip r:embed="rId7" cstate="print"/>
          <a:srcRect/>
          <a:stretch>
            <a:fillRect/>
          </a:stretch>
        </p:blipFill>
        <p:spPr bwMode="auto">
          <a:xfrm>
            <a:off x="3929058" y="4000504"/>
            <a:ext cx="2400000" cy="2643206"/>
          </a:xfrm>
          <a:prstGeom prst="rect">
            <a:avLst/>
          </a:prstGeom>
          <a:ln>
            <a:noFill/>
          </a:ln>
          <a:effectLst>
            <a:softEdge rad="112500"/>
          </a:effectLst>
        </p:spPr>
      </p:pic>
      <p:pic>
        <p:nvPicPr>
          <p:cNvPr id="11267" name="Picture 3" descr="C:\Users\Айгуль\Downloads\IMG20211020103416_01.jpg"/>
          <p:cNvPicPr>
            <a:picLocks noChangeAspect="1" noChangeArrowheads="1"/>
          </p:cNvPicPr>
          <p:nvPr/>
        </p:nvPicPr>
        <p:blipFill>
          <a:blip r:embed="rId8" cstate="print"/>
          <a:srcRect/>
          <a:stretch>
            <a:fillRect/>
          </a:stretch>
        </p:blipFill>
        <p:spPr bwMode="auto">
          <a:xfrm>
            <a:off x="6643702" y="3929066"/>
            <a:ext cx="2357454" cy="2805752"/>
          </a:xfrm>
          <a:prstGeom prst="rect">
            <a:avLst/>
          </a:prstGeom>
          <a:ln>
            <a:noFill/>
          </a:ln>
          <a:effectLst>
            <a:softEdge rad="112500"/>
          </a:effectLst>
        </p:spPr>
      </p:pic>
      <p:pic>
        <p:nvPicPr>
          <p:cNvPr id="9" name="Picture 1" descr="C:\Users\Айгуль\Desktop\Новая папка (7)\чак-чак\IMG-20210203-WA0057.jpg"/>
          <p:cNvPicPr>
            <a:picLocks noChangeAspect="1" noChangeArrowheads="1"/>
          </p:cNvPicPr>
          <p:nvPr/>
        </p:nvPicPr>
        <p:blipFill>
          <a:blip r:embed="rId4"/>
          <a:srcRect/>
          <a:stretch>
            <a:fillRect/>
          </a:stretch>
        </p:blipFill>
        <p:spPr bwMode="auto">
          <a:xfrm>
            <a:off x="438120" y="1295384"/>
            <a:ext cx="3929090" cy="2643206"/>
          </a:xfrm>
          <a:prstGeom prst="rect">
            <a:avLst/>
          </a:prstGeom>
          <a:ln>
            <a:noFill/>
          </a:ln>
          <a:effectLst>
            <a:softEdge rad="112500"/>
          </a:effectLst>
        </p:spPr>
      </p:pic>
    </p:spTree>
    <p:extLst>
      <p:ext uri="{BB962C8B-B14F-4D97-AF65-F5344CB8AC3E}">
        <p14:creationId xmlns="" xmlns:p14="http://schemas.microsoft.com/office/powerpoint/2010/main" val="19303643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928662" y="142852"/>
            <a:ext cx="7929618" cy="1357322"/>
          </a:xfrm>
        </p:spPr>
        <p:txBody>
          <a:bodyPr>
            <a:noAutofit/>
          </a:bodyPr>
          <a:lstStyle/>
          <a:p>
            <a:pPr algn="ctr"/>
            <a:r>
              <a:rPr lang="tt-RU" sz="2800" b="1" i="1" dirty="0" smtClean="0">
                <a:solidFill>
                  <a:srgbClr val="C00000"/>
                </a:solidFill>
                <a:latin typeface="Times New Roman" pitchFamily="18" charset="0"/>
                <a:cs typeface="Times New Roman" pitchFamily="18" charset="0"/>
              </a:rPr>
              <a:t>Тәрбиячебез Валиева Айгөл надыйр кызы”Милли тәрбияче “бәйгесендә катнашып мактаулы урын яулады</a:t>
            </a:r>
            <a:endParaRPr lang="ru-RU" sz="2800" b="1" i="1" dirty="0" smtClean="0">
              <a:solidFill>
                <a:srgbClr val="C00000"/>
              </a:solidFill>
              <a:latin typeface="Times New Roman" pitchFamily="18" charset="0"/>
              <a:cs typeface="Times New Roman" pitchFamily="18" charset="0"/>
            </a:endParaRPr>
          </a:p>
        </p:txBody>
      </p:sp>
      <p:pic>
        <p:nvPicPr>
          <p:cNvPr id="16"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29124" y="6000768"/>
            <a:ext cx="4500594" cy="7143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337" name="Picture 1" descr="C:\Users\Айгуль\Desktop\янасы\милли тэрбияче\IMG-20210412-WA0028.jpg"/>
          <p:cNvPicPr>
            <a:picLocks noChangeAspect="1" noChangeArrowheads="1"/>
          </p:cNvPicPr>
          <p:nvPr/>
        </p:nvPicPr>
        <p:blipFill>
          <a:blip r:embed="rId3"/>
          <a:srcRect/>
          <a:stretch>
            <a:fillRect/>
          </a:stretch>
        </p:blipFill>
        <p:spPr bwMode="auto">
          <a:xfrm>
            <a:off x="214282" y="1214422"/>
            <a:ext cx="2632166" cy="2428892"/>
          </a:xfrm>
          <a:prstGeom prst="rect">
            <a:avLst/>
          </a:prstGeom>
          <a:ln>
            <a:noFill/>
          </a:ln>
          <a:effectLst>
            <a:softEdge rad="112500"/>
          </a:effectLst>
        </p:spPr>
      </p:pic>
      <p:pic>
        <p:nvPicPr>
          <p:cNvPr id="2050" name="Picture 2" descr="C:\Users\Айгуль\Desktop\татар малае\милли тэрбияче\DSCF8922.JPG"/>
          <p:cNvPicPr>
            <a:picLocks noChangeAspect="1" noChangeArrowheads="1"/>
          </p:cNvPicPr>
          <p:nvPr/>
        </p:nvPicPr>
        <p:blipFill>
          <a:blip r:embed="rId4" cstate="print"/>
          <a:srcRect/>
          <a:stretch>
            <a:fillRect/>
          </a:stretch>
        </p:blipFill>
        <p:spPr bwMode="auto">
          <a:xfrm>
            <a:off x="3071802" y="1428736"/>
            <a:ext cx="2880000" cy="2428892"/>
          </a:xfrm>
          <a:prstGeom prst="rect">
            <a:avLst/>
          </a:prstGeom>
          <a:ln>
            <a:noFill/>
          </a:ln>
          <a:effectLst>
            <a:softEdge rad="112500"/>
          </a:effectLst>
        </p:spPr>
      </p:pic>
      <p:pic>
        <p:nvPicPr>
          <p:cNvPr id="2051" name="Picture 3" descr="C:\Users\Айгуль\Desktop\татар малае\милли тэрбияче\IMG-20211213-WA0087.jpg"/>
          <p:cNvPicPr>
            <a:picLocks noChangeAspect="1" noChangeArrowheads="1"/>
          </p:cNvPicPr>
          <p:nvPr/>
        </p:nvPicPr>
        <p:blipFill>
          <a:blip r:embed="rId5"/>
          <a:srcRect/>
          <a:stretch>
            <a:fillRect/>
          </a:stretch>
        </p:blipFill>
        <p:spPr bwMode="auto">
          <a:xfrm>
            <a:off x="285720" y="3929066"/>
            <a:ext cx="3643338" cy="2714644"/>
          </a:xfrm>
          <a:prstGeom prst="rect">
            <a:avLst/>
          </a:prstGeom>
          <a:ln>
            <a:noFill/>
          </a:ln>
          <a:effectLst>
            <a:softEdge rad="112500"/>
          </a:effectLst>
        </p:spPr>
      </p:pic>
      <p:pic>
        <p:nvPicPr>
          <p:cNvPr id="2052" name="Picture 4" descr="C:\Users\Айгуль\Desktop\татар малае\милли тэрбияче\20181116_091417.jpg"/>
          <p:cNvPicPr>
            <a:picLocks noChangeAspect="1" noChangeArrowheads="1"/>
          </p:cNvPicPr>
          <p:nvPr/>
        </p:nvPicPr>
        <p:blipFill>
          <a:blip r:embed="rId6" cstate="print"/>
          <a:srcRect/>
          <a:stretch>
            <a:fillRect/>
          </a:stretch>
        </p:blipFill>
        <p:spPr bwMode="auto">
          <a:xfrm>
            <a:off x="6143636" y="1142984"/>
            <a:ext cx="2762268" cy="2643206"/>
          </a:xfrm>
          <a:prstGeom prst="rect">
            <a:avLst/>
          </a:prstGeom>
          <a:ln>
            <a:noFill/>
          </a:ln>
          <a:effectLst>
            <a:softEdge rad="112500"/>
          </a:effectLst>
        </p:spPr>
      </p:pic>
      <p:pic>
        <p:nvPicPr>
          <p:cNvPr id="2053" name="Picture 5" descr="C:\Users\Айгуль\Desktop\татар малае\милли тэрбияче\DSCF8930.JPG"/>
          <p:cNvPicPr>
            <a:picLocks noChangeAspect="1" noChangeArrowheads="1"/>
          </p:cNvPicPr>
          <p:nvPr/>
        </p:nvPicPr>
        <p:blipFill>
          <a:blip r:embed="rId7" cstate="print"/>
          <a:srcRect/>
          <a:stretch>
            <a:fillRect/>
          </a:stretch>
        </p:blipFill>
        <p:spPr bwMode="auto">
          <a:xfrm>
            <a:off x="4214810" y="4071942"/>
            <a:ext cx="4643470" cy="2000264"/>
          </a:xfrm>
          <a:prstGeom prst="rect">
            <a:avLst/>
          </a:prstGeom>
          <a:ln>
            <a:noFill/>
          </a:ln>
          <a:effectLst>
            <a:softEdge rad="112500"/>
          </a:effectLst>
        </p:spPr>
      </p:pic>
      <p:pic>
        <p:nvPicPr>
          <p:cNvPr id="9" name="Picture 2" descr="C:\Users\Айгуль\Desktop\Новая папка (7)\i (1).jpg"/>
          <p:cNvPicPr>
            <a:picLocks noChangeAspect="1" noChangeArrowheads="1"/>
          </p:cNvPicPr>
          <p:nvPr/>
        </p:nvPicPr>
        <p:blipFill>
          <a:blip r:embed="rId8"/>
          <a:srcRect/>
          <a:stretch>
            <a:fillRect/>
          </a:stretch>
        </p:blipFill>
        <p:spPr bwMode="auto">
          <a:xfrm>
            <a:off x="142844" y="0"/>
            <a:ext cx="928693" cy="135729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500166" y="548680"/>
            <a:ext cx="6572296" cy="648072"/>
          </a:xfrm>
        </p:spPr>
        <p:txBody>
          <a:bodyPr>
            <a:normAutofit/>
          </a:bodyPr>
          <a:lstStyle/>
          <a:p>
            <a:pPr algn="ctr"/>
            <a:r>
              <a:rPr lang="ru-RU" sz="2800" b="1" i="1" dirty="0" err="1" smtClean="0">
                <a:solidFill>
                  <a:srgbClr val="C00000"/>
                </a:solidFill>
                <a:latin typeface="Times New Roman" pitchFamily="18" charset="0"/>
                <a:cs typeface="Times New Roman" pitchFamily="18" charset="0"/>
              </a:rPr>
              <a:t>Безнең   уңышлар</a:t>
            </a:r>
            <a:endParaRPr lang="ru-RU" sz="2800" b="1" i="1" dirty="0">
              <a:solidFill>
                <a:srgbClr val="C00000"/>
              </a:solidFill>
              <a:latin typeface="Times New Roman" pitchFamily="18" charset="0"/>
              <a:cs typeface="Times New Roman" pitchFamily="18" charset="0"/>
            </a:endParaRPr>
          </a:p>
        </p:txBody>
      </p:sp>
      <p:pic>
        <p:nvPicPr>
          <p:cNvPr id="14"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88895" y="5850292"/>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76302" y="5850292"/>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2" name="Picture 2" descr="E:\грамоты\Scan.jpg"/>
          <p:cNvPicPr>
            <a:picLocks noChangeAspect="1" noChangeArrowheads="1"/>
          </p:cNvPicPr>
          <p:nvPr/>
        </p:nvPicPr>
        <p:blipFill>
          <a:blip r:embed="rId3" cstate="print"/>
          <a:srcRect/>
          <a:stretch>
            <a:fillRect/>
          </a:stretch>
        </p:blipFill>
        <p:spPr bwMode="auto">
          <a:xfrm>
            <a:off x="500034" y="1357298"/>
            <a:ext cx="3286148" cy="4240484"/>
          </a:xfrm>
          <a:prstGeom prst="rect">
            <a:avLst/>
          </a:prstGeom>
          <a:noFill/>
        </p:spPr>
      </p:pic>
      <p:pic>
        <p:nvPicPr>
          <p:cNvPr id="5123" name="Picture 3" descr="E:\грамоты\1.jpg"/>
          <p:cNvPicPr>
            <a:picLocks noChangeAspect="1" noChangeArrowheads="1"/>
          </p:cNvPicPr>
          <p:nvPr/>
        </p:nvPicPr>
        <p:blipFill>
          <a:blip r:embed="rId4" cstate="print"/>
          <a:srcRect/>
          <a:stretch>
            <a:fillRect/>
          </a:stretch>
        </p:blipFill>
        <p:spPr bwMode="auto">
          <a:xfrm>
            <a:off x="4572000" y="1428736"/>
            <a:ext cx="3786214" cy="428628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7781" y="555310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8122" y="5531364"/>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99792" y="404664"/>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146" name="Picture 2" descr="E:\грамоты\2.jpg"/>
          <p:cNvPicPr>
            <a:picLocks noChangeAspect="1" noChangeArrowheads="1"/>
          </p:cNvPicPr>
          <p:nvPr/>
        </p:nvPicPr>
        <p:blipFill>
          <a:blip r:embed="rId3" cstate="print"/>
          <a:srcRect/>
          <a:stretch>
            <a:fillRect/>
          </a:stretch>
        </p:blipFill>
        <p:spPr bwMode="auto">
          <a:xfrm>
            <a:off x="714348" y="1000108"/>
            <a:ext cx="3500462" cy="4501463"/>
          </a:xfrm>
          <a:prstGeom prst="rect">
            <a:avLst/>
          </a:prstGeom>
          <a:noFill/>
        </p:spPr>
      </p:pic>
      <p:pic>
        <p:nvPicPr>
          <p:cNvPr id="6147" name="Picture 3" descr="E:\грамоты\3.jpg"/>
          <p:cNvPicPr>
            <a:picLocks noChangeAspect="1" noChangeArrowheads="1"/>
          </p:cNvPicPr>
          <p:nvPr/>
        </p:nvPicPr>
        <p:blipFill>
          <a:blip r:embed="rId4" cstate="print"/>
          <a:srcRect/>
          <a:stretch>
            <a:fillRect/>
          </a:stretch>
        </p:blipFill>
        <p:spPr bwMode="auto">
          <a:xfrm>
            <a:off x="4786314" y="928670"/>
            <a:ext cx="3571900" cy="4543376"/>
          </a:xfrm>
          <a:prstGeom prst="rect">
            <a:avLst/>
          </a:prstGeom>
          <a:noFill/>
        </p:spPr>
      </p:pic>
    </p:spTree>
    <p:extLst>
      <p:ext uri="{BB962C8B-B14F-4D97-AF65-F5344CB8AC3E}">
        <p14:creationId xmlns="" xmlns:p14="http://schemas.microsoft.com/office/powerpoint/2010/main" val="32735346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37781" y="555310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77437" y="564648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87824" y="332656"/>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170" name="Picture 2" descr="E:\грамоты\4.jpg"/>
          <p:cNvPicPr>
            <a:picLocks noChangeAspect="1" noChangeArrowheads="1"/>
          </p:cNvPicPr>
          <p:nvPr/>
        </p:nvPicPr>
        <p:blipFill>
          <a:blip r:embed="rId3" cstate="print"/>
          <a:srcRect/>
          <a:stretch>
            <a:fillRect/>
          </a:stretch>
        </p:blipFill>
        <p:spPr bwMode="auto">
          <a:xfrm>
            <a:off x="714348" y="982968"/>
            <a:ext cx="3286148" cy="4334680"/>
          </a:xfrm>
          <a:prstGeom prst="rect">
            <a:avLst/>
          </a:prstGeom>
          <a:noFill/>
        </p:spPr>
      </p:pic>
      <p:pic>
        <p:nvPicPr>
          <p:cNvPr id="7171" name="Picture 3" descr="E:\грамоты\5.jpg"/>
          <p:cNvPicPr>
            <a:picLocks noChangeAspect="1" noChangeArrowheads="1"/>
          </p:cNvPicPr>
          <p:nvPr/>
        </p:nvPicPr>
        <p:blipFill>
          <a:blip r:embed="rId4" cstate="print"/>
          <a:srcRect/>
          <a:stretch>
            <a:fillRect/>
          </a:stretch>
        </p:blipFill>
        <p:spPr bwMode="auto">
          <a:xfrm>
            <a:off x="4643438" y="1042020"/>
            <a:ext cx="3357586" cy="4435644"/>
          </a:xfrm>
          <a:prstGeom prst="rect">
            <a:avLst/>
          </a:prstGeom>
          <a:noFill/>
        </p:spPr>
      </p:pic>
    </p:spTree>
    <p:extLst>
      <p:ext uri="{BB962C8B-B14F-4D97-AF65-F5344CB8AC3E}">
        <p14:creationId xmlns="" xmlns:p14="http://schemas.microsoft.com/office/powerpoint/2010/main" val="26997284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4348" y="600076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14942" y="5929330"/>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43808" y="332656"/>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6300192" y="2857496"/>
            <a:ext cx="843576" cy="643512"/>
          </a:xfrm>
        </p:spPr>
        <p:txBody>
          <a:bodyPr>
            <a:normAutofit/>
          </a:bodyPr>
          <a:lstStyle/>
          <a:p>
            <a:endParaRPr lang="ru-RU" sz="800" dirty="0">
              <a:solidFill>
                <a:schemeClr val="bg1">
                  <a:lumMod val="50000"/>
                </a:schemeClr>
              </a:solidFill>
              <a:latin typeface="Times New Roman" pitchFamily="18" charset="0"/>
              <a:cs typeface="Times New Roman" pitchFamily="18" charset="0"/>
            </a:endParaRPr>
          </a:p>
        </p:txBody>
      </p:sp>
      <p:pic>
        <p:nvPicPr>
          <p:cNvPr id="8194" name="Picture 2" descr="E:\грамоты\6.jpg"/>
          <p:cNvPicPr>
            <a:picLocks noChangeAspect="1" noChangeArrowheads="1"/>
          </p:cNvPicPr>
          <p:nvPr/>
        </p:nvPicPr>
        <p:blipFill>
          <a:blip r:embed="rId3" cstate="print"/>
          <a:srcRect/>
          <a:stretch>
            <a:fillRect/>
          </a:stretch>
        </p:blipFill>
        <p:spPr bwMode="auto">
          <a:xfrm>
            <a:off x="642910" y="1142984"/>
            <a:ext cx="3714776" cy="4702171"/>
          </a:xfrm>
          <a:prstGeom prst="rect">
            <a:avLst/>
          </a:prstGeom>
          <a:noFill/>
        </p:spPr>
      </p:pic>
      <p:pic>
        <p:nvPicPr>
          <p:cNvPr id="8195" name="Picture 3" descr="E:\грамоты\7.jpg"/>
          <p:cNvPicPr>
            <a:picLocks noChangeAspect="1" noChangeArrowheads="1"/>
          </p:cNvPicPr>
          <p:nvPr/>
        </p:nvPicPr>
        <p:blipFill>
          <a:blip r:embed="rId4" cstate="print"/>
          <a:srcRect/>
          <a:stretch>
            <a:fillRect/>
          </a:stretch>
        </p:blipFill>
        <p:spPr bwMode="auto">
          <a:xfrm>
            <a:off x="4714876" y="1142984"/>
            <a:ext cx="3643338" cy="4745304"/>
          </a:xfrm>
          <a:prstGeom prst="rect">
            <a:avLst/>
          </a:prstGeom>
          <a:noFill/>
        </p:spPr>
      </p:pic>
    </p:spTree>
    <p:extLst>
      <p:ext uri="{BB962C8B-B14F-4D97-AF65-F5344CB8AC3E}">
        <p14:creationId xmlns="" xmlns:p14="http://schemas.microsoft.com/office/powerpoint/2010/main" val="6741921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568952" cy="1815882"/>
          </a:xfrm>
          <a:prstGeom prst="rect">
            <a:avLst/>
          </a:prstGeom>
        </p:spPr>
        <p:txBody>
          <a:bodyPr wrap="square">
            <a:spAutoFit/>
          </a:bodyPr>
          <a:lstStyle/>
          <a:p>
            <a:pPr algn="ctr">
              <a:spcAft>
                <a:spcPts val="0"/>
              </a:spcAft>
            </a:pPr>
            <a:r>
              <a:rPr lang="tt-RU" sz="1400" b="1" i="1" dirty="0" smtClean="0">
                <a:latin typeface="Times New Roman"/>
                <a:ea typeface="Times New Roman"/>
              </a:rPr>
              <a:t>                                                                                           </a:t>
            </a:r>
            <a:r>
              <a:rPr lang="tt-RU" sz="1400" b="1" i="1" dirty="0" smtClean="0">
                <a:solidFill>
                  <a:srgbClr val="00B050"/>
                </a:solidFill>
                <a:latin typeface="Times New Roman"/>
                <a:ea typeface="Times New Roman"/>
              </a:rPr>
              <a:t>Телем </a:t>
            </a:r>
            <a:r>
              <a:rPr lang="tt-RU" sz="1400" b="1" i="1" dirty="0">
                <a:solidFill>
                  <a:srgbClr val="00B050"/>
                </a:solidFill>
                <a:latin typeface="Times New Roman"/>
                <a:ea typeface="Times New Roman"/>
              </a:rPr>
              <a:t>барда үргә </a:t>
            </a:r>
            <a:r>
              <a:rPr lang="tt-RU" sz="1400" b="1" i="1" dirty="0" smtClean="0">
                <a:solidFill>
                  <a:srgbClr val="00B050"/>
                </a:solidFill>
                <a:latin typeface="Times New Roman"/>
                <a:ea typeface="Times New Roman"/>
              </a:rPr>
              <a:t>омтылырмын</a:t>
            </a:r>
          </a:p>
          <a:p>
            <a:pPr algn="ctr">
              <a:spcAft>
                <a:spcPts val="0"/>
              </a:spcAft>
            </a:pPr>
            <a:r>
              <a:rPr lang="tt-RU" sz="1400" b="1" i="1" dirty="0">
                <a:solidFill>
                  <a:srgbClr val="00B050"/>
                </a:solidFill>
                <a:latin typeface="Times New Roman"/>
                <a:ea typeface="Times New Roman"/>
              </a:rPr>
              <a:t> </a:t>
            </a:r>
            <a:r>
              <a:rPr lang="tt-RU" sz="1400" b="1" i="1" dirty="0" smtClean="0">
                <a:solidFill>
                  <a:srgbClr val="00B050"/>
                </a:solidFill>
                <a:latin typeface="Times New Roman"/>
                <a:ea typeface="Times New Roman"/>
              </a:rPr>
              <a:t>                                                                                          Күз </a:t>
            </a:r>
            <a:r>
              <a:rPr lang="tt-RU" sz="1400" b="1" i="1" dirty="0">
                <a:solidFill>
                  <a:srgbClr val="00B050"/>
                </a:solidFill>
                <a:latin typeface="Times New Roman"/>
                <a:ea typeface="Times New Roman"/>
              </a:rPr>
              <a:t>өстендә торган каш кебек.</a:t>
            </a:r>
            <a:endParaRPr lang="ru-RU" sz="1400" b="1" i="1" dirty="0">
              <a:solidFill>
                <a:srgbClr val="00B050"/>
              </a:solidFill>
              <a:latin typeface="Times New Roman"/>
              <a:ea typeface="Times New Roman"/>
            </a:endParaRPr>
          </a:p>
          <a:p>
            <a:pPr>
              <a:spcAft>
                <a:spcPts val="0"/>
              </a:spcAft>
            </a:pPr>
            <a:r>
              <a:rPr lang="tt-RU" sz="1400" b="1" i="1" dirty="0" smtClean="0">
                <a:solidFill>
                  <a:srgbClr val="00B050"/>
                </a:solidFill>
                <a:latin typeface="Times New Roman"/>
                <a:ea typeface="Times New Roman"/>
              </a:rPr>
              <a:t>                                                                                                               Телем </a:t>
            </a:r>
            <a:r>
              <a:rPr lang="tt-RU" sz="1400" b="1" i="1" dirty="0">
                <a:solidFill>
                  <a:srgbClr val="00B050"/>
                </a:solidFill>
                <a:latin typeface="Times New Roman"/>
                <a:ea typeface="Times New Roman"/>
              </a:rPr>
              <a:t>бетсә, мин дә </a:t>
            </a:r>
            <a:r>
              <a:rPr lang="tt-RU" sz="1400" b="1" i="1" dirty="0" smtClean="0">
                <a:solidFill>
                  <a:srgbClr val="00B050"/>
                </a:solidFill>
                <a:latin typeface="Times New Roman"/>
                <a:ea typeface="Times New Roman"/>
              </a:rPr>
              <a:t>онытылырмын,</a:t>
            </a:r>
            <a:endParaRPr lang="ru-RU" sz="1400" b="1" i="1" dirty="0" smtClean="0">
              <a:solidFill>
                <a:srgbClr val="00B050"/>
              </a:solidFill>
              <a:latin typeface="Times New Roman"/>
              <a:ea typeface="Times New Roman"/>
            </a:endParaRPr>
          </a:p>
          <a:p>
            <a:pPr>
              <a:spcAft>
                <a:spcPts val="0"/>
              </a:spcAft>
            </a:pPr>
            <a:r>
              <a:rPr lang="ru-RU" sz="1400" b="1" i="1" dirty="0">
                <a:solidFill>
                  <a:srgbClr val="00B050"/>
                </a:solidFill>
                <a:latin typeface="Times New Roman"/>
                <a:ea typeface="Times New Roman"/>
              </a:rPr>
              <a:t> </a:t>
            </a:r>
            <a:r>
              <a:rPr lang="ru-RU" sz="1400" b="1" i="1" dirty="0" smtClean="0">
                <a:solidFill>
                  <a:srgbClr val="00B050"/>
                </a:solidFill>
                <a:latin typeface="Times New Roman"/>
                <a:ea typeface="Times New Roman"/>
              </a:rPr>
              <a:t>                                                                                                              </a:t>
            </a:r>
            <a:r>
              <a:rPr lang="tt-RU" sz="1400" b="1" i="1" dirty="0" smtClean="0">
                <a:solidFill>
                  <a:srgbClr val="00B050"/>
                </a:solidFill>
                <a:latin typeface="Times New Roman"/>
                <a:ea typeface="Times New Roman"/>
              </a:rPr>
              <a:t>Күл </a:t>
            </a:r>
            <a:r>
              <a:rPr lang="tt-RU" sz="1400" b="1" i="1" dirty="0">
                <a:solidFill>
                  <a:srgbClr val="00B050"/>
                </a:solidFill>
                <a:latin typeface="Times New Roman"/>
                <a:ea typeface="Times New Roman"/>
              </a:rPr>
              <a:t>төбенә төшкән таш кебек.             </a:t>
            </a:r>
            <a:endParaRPr lang="tt-RU" sz="1400" b="1" i="1" dirty="0" smtClean="0">
              <a:solidFill>
                <a:srgbClr val="00B050"/>
              </a:solidFill>
              <a:latin typeface="Times New Roman"/>
              <a:ea typeface="Times New Roman"/>
            </a:endParaRPr>
          </a:p>
          <a:p>
            <a:pPr algn="r">
              <a:spcAft>
                <a:spcPts val="0"/>
              </a:spcAft>
            </a:pPr>
            <a:r>
              <a:rPr lang="tt-RU" sz="1400" b="1" i="1" dirty="0" smtClean="0">
                <a:solidFill>
                  <a:srgbClr val="00B050"/>
                </a:solidFill>
                <a:latin typeface="Times New Roman"/>
                <a:ea typeface="Times New Roman"/>
              </a:rPr>
              <a:t>(Г.Афзал)</a:t>
            </a:r>
            <a:endParaRPr lang="ru-RU" sz="1400" b="1" i="1" dirty="0" smtClean="0">
              <a:solidFill>
                <a:srgbClr val="00B050"/>
              </a:solidFill>
              <a:latin typeface="Times New Roman"/>
              <a:ea typeface="Times New Roman"/>
            </a:endParaRPr>
          </a:p>
          <a:p>
            <a:pPr algn="just">
              <a:lnSpc>
                <a:spcPct val="150000"/>
              </a:lnSpc>
            </a:pPr>
            <a:r>
              <a:rPr lang="ru-RU" sz="1400" b="1" i="1" dirty="0" smtClean="0">
                <a:latin typeface="Times New Roman"/>
                <a:ea typeface="Calibri"/>
              </a:rPr>
              <a:t>          </a:t>
            </a:r>
            <a:r>
              <a:rPr lang="ru-RU" sz="1400" dirty="0" smtClean="0">
                <a:latin typeface="Times New Roman"/>
                <a:ea typeface="Calibri"/>
              </a:rPr>
              <a:t/>
            </a:r>
            <a:br>
              <a:rPr lang="ru-RU" sz="1400" dirty="0" smtClean="0">
                <a:latin typeface="Times New Roman"/>
                <a:ea typeface="Calibri"/>
              </a:rPr>
            </a:br>
            <a:endParaRPr lang="ru-RU" sz="1400" dirty="0"/>
          </a:p>
        </p:txBody>
      </p:sp>
      <p:pic>
        <p:nvPicPr>
          <p:cNvPr id="4100" name="Picture 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971600" y="5373216"/>
            <a:ext cx="7200800" cy="12241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714348" y="1643050"/>
            <a:ext cx="7929618" cy="3416320"/>
          </a:xfrm>
          <a:prstGeom prst="rect">
            <a:avLst/>
          </a:prstGeom>
        </p:spPr>
        <p:txBody>
          <a:bodyPr wrap="square">
            <a:spAutoFit/>
          </a:bodyPr>
          <a:lstStyle/>
          <a:p>
            <a:r>
              <a:rPr lang="ru-RU" i="1" dirty="0" err="1" smtClean="0">
                <a:latin typeface="Times New Roman"/>
                <a:ea typeface="Calibri"/>
              </a:rPr>
              <a:t>Һәр халыкның </a:t>
            </a:r>
            <a:r>
              <a:rPr lang="ru-RU" i="1" dirty="0" smtClean="0">
                <a:latin typeface="Times New Roman"/>
                <a:ea typeface="Calibri"/>
              </a:rPr>
              <a:t>– </a:t>
            </a:r>
            <a:r>
              <a:rPr lang="ru-RU" i="1" dirty="0" err="1" smtClean="0">
                <a:latin typeface="Times New Roman"/>
                <a:ea typeface="Calibri"/>
              </a:rPr>
              <a:t>үз тарихы</a:t>
            </a:r>
            <a:r>
              <a:rPr lang="ru-RU" i="1" dirty="0" smtClean="0">
                <a:latin typeface="Times New Roman"/>
                <a:ea typeface="Calibri"/>
              </a:rPr>
              <a:t>, </a:t>
            </a:r>
            <a:r>
              <a:rPr lang="ru-RU" i="1" dirty="0" err="1" smtClean="0">
                <a:latin typeface="Times New Roman"/>
                <a:ea typeface="Calibri"/>
              </a:rPr>
              <a:t>үз кыйбласы</a:t>
            </a:r>
            <a:r>
              <a:rPr lang="ru-RU" i="1" dirty="0" smtClean="0">
                <a:latin typeface="Times New Roman"/>
                <a:ea typeface="Calibri"/>
              </a:rPr>
              <a:t>, </a:t>
            </a:r>
            <a:r>
              <a:rPr lang="ru-RU" i="1" dirty="0" err="1" smtClean="0">
                <a:latin typeface="Times New Roman"/>
                <a:ea typeface="Calibri"/>
              </a:rPr>
              <a:t>үз гореф-гадәтләре, үз </a:t>
            </a:r>
            <a:r>
              <a:rPr lang="ru-RU" i="1" dirty="0" smtClean="0">
                <a:latin typeface="Times New Roman"/>
                <a:ea typeface="Calibri"/>
              </a:rPr>
              <a:t>теле.</a:t>
            </a:r>
          </a:p>
          <a:p>
            <a:r>
              <a:rPr lang="ru-RU" i="1" dirty="0" smtClean="0"/>
              <a:t> Без </a:t>
            </a:r>
            <a:r>
              <a:rPr lang="ru-RU" i="1" dirty="0" err="1" smtClean="0"/>
              <a:t>яшәгән заман</a:t>
            </a:r>
            <a:r>
              <a:rPr lang="ru-RU" i="1" dirty="0" smtClean="0"/>
              <a:t>- </a:t>
            </a:r>
            <a:r>
              <a:rPr lang="ru-RU" i="1" dirty="0" err="1" smtClean="0"/>
              <a:t>тирән үзгәрешләр һәм үзгәртеп корулар</a:t>
            </a:r>
            <a:r>
              <a:rPr lang="ru-RU" i="1" dirty="0" smtClean="0"/>
              <a:t> </a:t>
            </a:r>
            <a:r>
              <a:rPr lang="ru-RU" i="1" dirty="0" err="1" smtClean="0"/>
              <a:t>чорына</a:t>
            </a:r>
            <a:r>
              <a:rPr lang="ru-RU" i="1" dirty="0" smtClean="0"/>
              <a:t> туры </a:t>
            </a:r>
            <a:r>
              <a:rPr lang="ru-RU" i="1" dirty="0" err="1" smtClean="0"/>
              <a:t>килә</a:t>
            </a:r>
            <a:r>
              <a:rPr lang="ru-RU" i="1" dirty="0" smtClean="0"/>
              <a:t>. </a:t>
            </a:r>
            <a:r>
              <a:rPr lang="ru-RU" i="1" dirty="0" err="1" smtClean="0"/>
              <a:t>Заманнан</a:t>
            </a:r>
            <a:r>
              <a:rPr lang="ru-RU" i="1" dirty="0" smtClean="0"/>
              <a:t> </a:t>
            </a:r>
            <a:r>
              <a:rPr lang="ru-RU" i="1" dirty="0" err="1" smtClean="0"/>
              <a:t>артка</a:t>
            </a:r>
            <a:r>
              <a:rPr lang="ru-RU" i="1" dirty="0" smtClean="0"/>
              <a:t> </a:t>
            </a:r>
            <a:r>
              <a:rPr lang="ru-RU" i="1" dirty="0" err="1" smtClean="0"/>
              <a:t>калмас</a:t>
            </a:r>
            <a:r>
              <a:rPr lang="ru-RU" i="1" dirty="0" smtClean="0"/>
              <a:t> </a:t>
            </a:r>
            <a:r>
              <a:rPr lang="ru-RU" i="1" dirty="0" err="1" smtClean="0"/>
              <a:t>өчен мәктәпләрдә һәм балалар</a:t>
            </a:r>
            <a:r>
              <a:rPr lang="ru-RU" i="1" dirty="0" smtClean="0"/>
              <a:t> </a:t>
            </a:r>
            <a:r>
              <a:rPr lang="ru-RU" i="1" dirty="0" err="1" smtClean="0"/>
              <a:t>бакчасында</a:t>
            </a:r>
            <a:r>
              <a:rPr lang="ru-RU" i="1" dirty="0" smtClean="0"/>
              <a:t> </a:t>
            </a:r>
            <a:r>
              <a:rPr lang="ru-RU" i="1" dirty="0" err="1" smtClean="0"/>
              <a:t>белем</a:t>
            </a:r>
            <a:r>
              <a:rPr lang="ru-RU" i="1" dirty="0" smtClean="0"/>
              <a:t> </a:t>
            </a:r>
            <a:r>
              <a:rPr lang="ru-RU" i="1" dirty="0" err="1" smtClean="0"/>
              <a:t>һәм тәрбия бирү эшен</a:t>
            </a:r>
            <a:r>
              <a:rPr lang="ru-RU" i="1" dirty="0" smtClean="0"/>
              <a:t> </a:t>
            </a:r>
            <a:r>
              <a:rPr lang="ru-RU" i="1" dirty="0" err="1" smtClean="0"/>
              <a:t>федераль</a:t>
            </a:r>
            <a:r>
              <a:rPr lang="ru-RU" i="1" dirty="0" smtClean="0"/>
              <a:t> </a:t>
            </a:r>
            <a:r>
              <a:rPr lang="ru-RU" i="1" dirty="0" err="1" smtClean="0"/>
              <a:t>дәүләт таләпләренә </a:t>
            </a:r>
            <a:r>
              <a:rPr lang="ru-RU" i="1" dirty="0" smtClean="0"/>
              <a:t>туры </a:t>
            </a:r>
            <a:r>
              <a:rPr lang="ru-RU" i="1" dirty="0" err="1" smtClean="0"/>
              <a:t>килерлек</a:t>
            </a:r>
            <a:r>
              <a:rPr lang="ru-RU" i="1" dirty="0" smtClean="0"/>
              <a:t> </a:t>
            </a:r>
            <a:r>
              <a:rPr lang="ru-RU" i="1" dirty="0" err="1" smtClean="0"/>
              <a:t>итеп</a:t>
            </a:r>
            <a:r>
              <a:rPr lang="ru-RU" i="1" dirty="0" smtClean="0"/>
              <a:t>, </a:t>
            </a:r>
            <a:r>
              <a:rPr lang="ru-RU" i="1" dirty="0" err="1" smtClean="0"/>
              <a:t>балаларны</a:t>
            </a:r>
            <a:r>
              <a:rPr lang="ru-RU" i="1" dirty="0" smtClean="0"/>
              <a:t> </a:t>
            </a:r>
            <a:r>
              <a:rPr lang="ru-RU" i="1" dirty="0" err="1" smtClean="0"/>
              <a:t>белемле</a:t>
            </a:r>
            <a:r>
              <a:rPr lang="ru-RU" i="1" dirty="0" smtClean="0"/>
              <a:t>, </a:t>
            </a:r>
            <a:r>
              <a:rPr lang="ru-RU" i="1" dirty="0" err="1" smtClean="0"/>
              <a:t>акыллы</a:t>
            </a:r>
            <a:r>
              <a:rPr lang="ru-RU" i="1" dirty="0" smtClean="0"/>
              <a:t>, </a:t>
            </a:r>
            <a:r>
              <a:rPr lang="ru-RU" i="1" dirty="0" err="1" smtClean="0"/>
              <a:t>сәләтле итеп</a:t>
            </a:r>
            <a:r>
              <a:rPr lang="ru-RU" i="1" dirty="0" smtClean="0"/>
              <a:t> </a:t>
            </a:r>
            <a:r>
              <a:rPr lang="ru-RU" i="1" dirty="0" err="1" smtClean="0"/>
              <a:t>тәрбияләүгә зур</a:t>
            </a:r>
            <a:r>
              <a:rPr lang="ru-RU" i="1" dirty="0" smtClean="0"/>
              <a:t> </a:t>
            </a:r>
            <a:r>
              <a:rPr lang="ru-RU" i="1" dirty="0" err="1" smtClean="0"/>
              <a:t>игътибар</a:t>
            </a:r>
            <a:r>
              <a:rPr lang="ru-RU" i="1" dirty="0" smtClean="0"/>
              <a:t> </a:t>
            </a:r>
            <a:r>
              <a:rPr lang="ru-RU" i="1" dirty="0" err="1" smtClean="0"/>
              <a:t>сорала</a:t>
            </a:r>
            <a:r>
              <a:rPr lang="ru-RU" i="1" dirty="0" smtClean="0"/>
              <a:t>.  </a:t>
            </a:r>
            <a:r>
              <a:rPr lang="ru-RU" i="1" dirty="0" err="1" smtClean="0"/>
              <a:t>Бүгенге көндә балаларда</a:t>
            </a:r>
            <a:r>
              <a:rPr lang="ru-RU" i="1" dirty="0" smtClean="0"/>
              <a:t> </a:t>
            </a:r>
            <a:r>
              <a:rPr lang="ru-RU" i="1" dirty="0" err="1" smtClean="0"/>
              <a:t>туган</a:t>
            </a:r>
            <a:r>
              <a:rPr lang="ru-RU" i="1" dirty="0" smtClean="0"/>
              <a:t> </a:t>
            </a:r>
            <a:r>
              <a:rPr lang="ru-RU" i="1" dirty="0" err="1" smtClean="0"/>
              <a:t>телебезгә, милләткә һәм аның гореф-гадәтләренә, йолаларына</a:t>
            </a:r>
            <a:r>
              <a:rPr lang="ru-RU" i="1" dirty="0" smtClean="0"/>
              <a:t> </a:t>
            </a:r>
            <a:r>
              <a:rPr lang="ru-RU" i="1" dirty="0" err="1" smtClean="0"/>
              <a:t>мәхәббәт тәрбияләү- иң мөһим бурычларның </a:t>
            </a:r>
            <a:r>
              <a:rPr lang="ru-RU" i="1" dirty="0" smtClean="0"/>
              <a:t>берсе. Бала </a:t>
            </a:r>
            <a:r>
              <a:rPr lang="ru-RU" i="1" dirty="0" err="1" smtClean="0"/>
              <a:t>үзен чын</a:t>
            </a:r>
            <a:r>
              <a:rPr lang="ru-RU" i="1" dirty="0" smtClean="0"/>
              <a:t> </a:t>
            </a:r>
            <a:r>
              <a:rPr lang="ru-RU" i="1" dirty="0" err="1" smtClean="0"/>
              <a:t>кеше</a:t>
            </a:r>
            <a:r>
              <a:rPr lang="ru-RU" i="1" dirty="0" smtClean="0"/>
              <a:t> </a:t>
            </a:r>
            <a:r>
              <a:rPr lang="ru-RU" i="1" dirty="0" err="1" smtClean="0"/>
              <a:t>итеп</a:t>
            </a:r>
            <a:r>
              <a:rPr lang="ru-RU" i="1" dirty="0" smtClean="0"/>
              <a:t> </a:t>
            </a:r>
            <a:r>
              <a:rPr lang="ru-RU" i="1" dirty="0" err="1" smtClean="0"/>
              <a:t>тойсын</a:t>
            </a:r>
            <a:r>
              <a:rPr lang="ru-RU" i="1" dirty="0" smtClean="0"/>
              <a:t> </a:t>
            </a:r>
            <a:r>
              <a:rPr lang="ru-RU" i="1" dirty="0" err="1" smtClean="0"/>
              <a:t>өчен </a:t>
            </a:r>
            <a:r>
              <a:rPr lang="ru-RU" i="1" dirty="0" smtClean="0"/>
              <a:t>, </a:t>
            </a:r>
            <a:r>
              <a:rPr lang="ru-RU" i="1" dirty="0" err="1" smtClean="0"/>
              <a:t>аңарда туган</a:t>
            </a:r>
            <a:r>
              <a:rPr lang="ru-RU" i="1" dirty="0" smtClean="0"/>
              <a:t> </a:t>
            </a:r>
            <a:r>
              <a:rPr lang="ru-RU" i="1" dirty="0" err="1" smtClean="0"/>
              <a:t>телгә мәхәббәт</a:t>
            </a:r>
            <a:r>
              <a:rPr lang="ru-RU" i="1" dirty="0" smtClean="0"/>
              <a:t>, татар </a:t>
            </a:r>
            <a:r>
              <a:rPr lang="ru-RU" i="1" dirty="0" err="1" smtClean="0"/>
              <a:t>халкының тарихы</a:t>
            </a:r>
            <a:r>
              <a:rPr lang="ru-RU" i="1" dirty="0" smtClean="0"/>
              <a:t> </a:t>
            </a:r>
            <a:r>
              <a:rPr lang="ru-RU" i="1" dirty="0" err="1" smtClean="0"/>
              <a:t>һәм сәнгатенә кызыксынучанлык</a:t>
            </a:r>
            <a:r>
              <a:rPr lang="ru-RU" i="1" dirty="0" smtClean="0"/>
              <a:t>, </a:t>
            </a:r>
            <a:r>
              <a:rPr lang="ru-RU" i="1" dirty="0" err="1" smtClean="0"/>
              <a:t>милли</a:t>
            </a:r>
            <a:r>
              <a:rPr lang="ru-RU" i="1" dirty="0" smtClean="0"/>
              <a:t> </a:t>
            </a:r>
            <a:r>
              <a:rPr lang="ru-RU" i="1" dirty="0" err="1" smtClean="0"/>
              <a:t>горурлык</a:t>
            </a:r>
            <a:r>
              <a:rPr lang="ru-RU" i="1" dirty="0" smtClean="0"/>
              <a:t> </a:t>
            </a:r>
            <a:r>
              <a:rPr lang="ru-RU" i="1" dirty="0" err="1" smtClean="0"/>
              <a:t>хисе</a:t>
            </a:r>
            <a:r>
              <a:rPr lang="ru-RU" i="1" dirty="0" smtClean="0"/>
              <a:t> </a:t>
            </a:r>
            <a:r>
              <a:rPr lang="ru-RU" i="1" dirty="0" err="1" smtClean="0"/>
              <a:t>тәрбияләргә</a:t>
            </a:r>
            <a:r>
              <a:rPr lang="ru-RU" i="1" dirty="0" smtClean="0"/>
              <a:t>, </a:t>
            </a:r>
            <a:r>
              <a:rPr lang="ru-RU" i="1" dirty="0" err="1" smtClean="0"/>
              <a:t>халкыбызның борынгы</a:t>
            </a:r>
            <a:r>
              <a:rPr lang="ru-RU" i="1" dirty="0" smtClean="0"/>
              <a:t> </a:t>
            </a:r>
            <a:r>
              <a:rPr lang="ru-RU" i="1" dirty="0" err="1" smtClean="0"/>
              <a:t>гореф-гадәтләрен</a:t>
            </a:r>
            <a:r>
              <a:rPr lang="ru-RU" i="1" dirty="0" smtClean="0"/>
              <a:t>, </a:t>
            </a:r>
            <a:r>
              <a:rPr lang="ru-RU" i="1" dirty="0" err="1" smtClean="0"/>
              <a:t>йолаларын</a:t>
            </a:r>
            <a:r>
              <a:rPr lang="ru-RU" i="1" dirty="0" smtClean="0"/>
              <a:t>, </a:t>
            </a:r>
            <a:r>
              <a:rPr lang="ru-RU" i="1" dirty="0" err="1" smtClean="0"/>
              <a:t>бәйрәмнәре турында</a:t>
            </a:r>
            <a:r>
              <a:rPr lang="ru-RU" i="1" dirty="0" smtClean="0"/>
              <a:t> </a:t>
            </a:r>
            <a:r>
              <a:rPr lang="ru-RU" i="1" dirty="0" err="1" smtClean="0"/>
              <a:t>өйрәтергә кирәк</a:t>
            </a:r>
            <a:r>
              <a:rPr lang="ru-RU" i="1" dirty="0" smtClean="0"/>
              <a:t>.</a:t>
            </a:r>
          </a:p>
          <a:p>
            <a:endParaRPr lang="ru-RU" dirty="0"/>
          </a:p>
        </p:txBody>
      </p:sp>
      <p:pic>
        <p:nvPicPr>
          <p:cNvPr id="1026" name="Picture 2" descr="C:\Users\Айгуль\Desktop\Новая папка (7)\i (1).jpg"/>
          <p:cNvPicPr>
            <a:picLocks noChangeAspect="1" noChangeArrowheads="1"/>
          </p:cNvPicPr>
          <p:nvPr/>
        </p:nvPicPr>
        <p:blipFill>
          <a:blip r:embed="rId3"/>
          <a:srcRect/>
          <a:stretch>
            <a:fillRect/>
          </a:stretch>
        </p:blipFill>
        <p:spPr bwMode="auto">
          <a:xfrm>
            <a:off x="142844" y="285728"/>
            <a:ext cx="2066087" cy="1188000"/>
          </a:xfrm>
          <a:prstGeom prst="rect">
            <a:avLst/>
          </a:prstGeom>
          <a:ln>
            <a:noFill/>
          </a:ln>
          <a:effectLst>
            <a:softEdge rad="112500"/>
          </a:effectLst>
        </p:spPr>
      </p:pic>
    </p:spTree>
    <p:extLst>
      <p:ext uri="{BB962C8B-B14F-4D97-AF65-F5344CB8AC3E}">
        <p14:creationId xmlns="" xmlns:p14="http://schemas.microsoft.com/office/powerpoint/2010/main" val="5933422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57224" y="600076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43504" y="600076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59832" y="260648"/>
            <a:ext cx="3286147" cy="5715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218" name="Picture 2" descr="E:\грамоты\8.jpg"/>
          <p:cNvPicPr>
            <a:picLocks noChangeAspect="1" noChangeArrowheads="1"/>
          </p:cNvPicPr>
          <p:nvPr/>
        </p:nvPicPr>
        <p:blipFill>
          <a:blip r:embed="rId3" cstate="print"/>
          <a:srcRect/>
          <a:stretch>
            <a:fillRect/>
          </a:stretch>
        </p:blipFill>
        <p:spPr bwMode="auto">
          <a:xfrm>
            <a:off x="571472" y="857232"/>
            <a:ext cx="3781987" cy="5059361"/>
          </a:xfrm>
          <a:prstGeom prst="rect">
            <a:avLst/>
          </a:prstGeom>
          <a:noFill/>
        </p:spPr>
      </p:pic>
      <p:pic>
        <p:nvPicPr>
          <p:cNvPr id="9219" name="Picture 3" descr="E:\грамоты\10.jpg"/>
          <p:cNvPicPr>
            <a:picLocks noChangeAspect="1" noChangeArrowheads="1"/>
          </p:cNvPicPr>
          <p:nvPr/>
        </p:nvPicPr>
        <p:blipFill>
          <a:blip r:embed="rId4" cstate="print"/>
          <a:srcRect/>
          <a:stretch>
            <a:fillRect/>
          </a:stretch>
        </p:blipFill>
        <p:spPr bwMode="auto">
          <a:xfrm>
            <a:off x="4786314" y="785794"/>
            <a:ext cx="3778260" cy="5339846"/>
          </a:xfrm>
          <a:prstGeom prst="rect">
            <a:avLst/>
          </a:prstGeom>
          <a:noFill/>
        </p:spPr>
      </p:pic>
    </p:spTree>
    <p:extLst>
      <p:ext uri="{BB962C8B-B14F-4D97-AF65-F5344CB8AC3E}">
        <p14:creationId xmlns="" xmlns:p14="http://schemas.microsoft.com/office/powerpoint/2010/main" val="41282934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785786" y="116632"/>
            <a:ext cx="7929618" cy="909743"/>
          </a:xfrm>
        </p:spPr>
        <p:txBody>
          <a:bodyPr>
            <a:noAutofit/>
          </a:bodyPr>
          <a:lstStyle/>
          <a:p>
            <a:pPr algn="ctr"/>
            <a:endParaRPr lang="tt-RU" sz="12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pic>
        <p:nvPicPr>
          <p:cNvPr id="1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2910" y="5857892"/>
            <a:ext cx="7929618" cy="7143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42910" y="142852"/>
            <a:ext cx="7929618" cy="7143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2" name="Picture 2" descr="E:\грамоты\11.jpg"/>
          <p:cNvPicPr>
            <a:picLocks noChangeAspect="1" noChangeArrowheads="1"/>
          </p:cNvPicPr>
          <p:nvPr/>
        </p:nvPicPr>
        <p:blipFill>
          <a:blip r:embed="rId3" cstate="print"/>
          <a:srcRect/>
          <a:stretch>
            <a:fillRect/>
          </a:stretch>
        </p:blipFill>
        <p:spPr bwMode="auto">
          <a:xfrm>
            <a:off x="3071802" y="928670"/>
            <a:ext cx="2973392" cy="5000660"/>
          </a:xfrm>
          <a:prstGeom prst="rect">
            <a:avLst/>
          </a:prstGeom>
          <a:noFill/>
        </p:spPr>
      </p:pic>
      <p:pic>
        <p:nvPicPr>
          <p:cNvPr id="10243" name="Picture 3" descr="E:\грамоты\12.jpg"/>
          <p:cNvPicPr>
            <a:picLocks noChangeAspect="1" noChangeArrowheads="1"/>
          </p:cNvPicPr>
          <p:nvPr/>
        </p:nvPicPr>
        <p:blipFill>
          <a:blip r:embed="rId4" cstate="print"/>
          <a:srcRect/>
          <a:stretch>
            <a:fillRect/>
          </a:stretch>
        </p:blipFill>
        <p:spPr bwMode="auto">
          <a:xfrm>
            <a:off x="142844" y="1000108"/>
            <a:ext cx="2786082" cy="4714908"/>
          </a:xfrm>
          <a:prstGeom prst="rect">
            <a:avLst/>
          </a:prstGeom>
          <a:noFill/>
        </p:spPr>
      </p:pic>
      <p:pic>
        <p:nvPicPr>
          <p:cNvPr id="10244" name="Picture 4" descr="E:\грамоты\13.jpg"/>
          <p:cNvPicPr>
            <a:picLocks noChangeAspect="1" noChangeArrowheads="1"/>
          </p:cNvPicPr>
          <p:nvPr/>
        </p:nvPicPr>
        <p:blipFill>
          <a:blip r:embed="rId5" cstate="print"/>
          <a:srcRect/>
          <a:stretch>
            <a:fillRect/>
          </a:stretch>
        </p:blipFill>
        <p:spPr bwMode="auto">
          <a:xfrm>
            <a:off x="6215074" y="1071546"/>
            <a:ext cx="2687488" cy="457203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04664"/>
            <a:ext cx="8640960" cy="1061829"/>
          </a:xfrm>
          <a:prstGeom prst="rect">
            <a:avLst/>
          </a:prstGeom>
        </p:spPr>
        <p:txBody>
          <a:bodyPr wrap="square">
            <a:spAutoFit/>
          </a:bodyPr>
          <a:lstStyle/>
          <a:p>
            <a:pPr>
              <a:lnSpc>
                <a:spcPct val="150000"/>
              </a:lnSpc>
            </a:pPr>
            <a:r>
              <a:rPr lang="ru-RU" sz="1400" dirty="0" smtClean="0">
                <a:latin typeface="Times New Roman"/>
                <a:ea typeface="Calibri"/>
              </a:rPr>
              <a:t>           </a:t>
            </a:r>
            <a:endParaRPr lang="ru-RU" sz="1400" dirty="0">
              <a:solidFill>
                <a:prstClr val="black"/>
              </a:solidFill>
              <a:latin typeface="Times New Roman" pitchFamily="18" charset="0"/>
              <a:cs typeface="Times New Roman" pitchFamily="18" charset="0"/>
            </a:endParaRPr>
          </a:p>
          <a:p>
            <a:pPr>
              <a:lnSpc>
                <a:spcPct val="150000"/>
              </a:lnSpc>
            </a:pPr>
            <a:r>
              <a:rPr lang="ru-RU" sz="1400" dirty="0">
                <a:latin typeface="Times New Roman"/>
                <a:ea typeface="Calibri"/>
              </a:rPr>
              <a:t/>
            </a:r>
            <a:br>
              <a:rPr lang="ru-RU" sz="1400" dirty="0">
                <a:latin typeface="Times New Roman"/>
                <a:ea typeface="Calibri"/>
              </a:rPr>
            </a:br>
            <a:endParaRPr lang="ru-RU" sz="1400" dirty="0"/>
          </a:p>
        </p:txBody>
      </p:sp>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31368" y="5661248"/>
            <a:ext cx="7632700" cy="1073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714348" y="1214422"/>
            <a:ext cx="8143932" cy="3970318"/>
          </a:xfrm>
          <a:prstGeom prst="rect">
            <a:avLst/>
          </a:prstGeom>
        </p:spPr>
        <p:txBody>
          <a:bodyPr wrap="square">
            <a:spAutoFit/>
          </a:bodyPr>
          <a:lstStyle/>
          <a:p>
            <a:r>
              <a:rPr lang="tt-RU" i="1" dirty="0" smtClean="0"/>
              <a:t>Бәйрәмнәр һәм уеннар  балаларга белем һәм тәрбия бирү ягыннан зур әһәмияткә ия. Бәйрәмнәр һәм уеннар, балалар тормышының аерылгысыз бер элементы булып тора. Халык бәйрәмнәре, татар халык уеннары- тәрбия чарасы буларак, баланың шәһес булып формалашуына да зур йогынты ясый, психик үсешенә ярдәм итә. Алай гына да түгел, бәйрәм һәм уен  вакытларында сабыйларда дуслык, гаделлек, зирәклек, бер-берләренә карата игътибарлылык кебек тәрбияви сыйфатларбарлыкка килә. Бәйрәмнәр һәм уеннар бер яктан мондый сыйфатлар тәрбияләсә, икенчедән күп кенә бәйрәмнәр һәм уеннар эстетик тойгылар тәрбияләүгә дә зур ярдәм итә.  Татар халкының милли бәйрәмнәренә һәм уеннарына хәзерлек эшләре алып бару, җыр-шигырь, уен сүзләрен, кагыйдәләрен өйрәнү, балаларның төрле образлар башкарулары һәм башкалар- болар барысы да канәгатьләнү хисләре уята, матурлыкны аңларга, күрә белергә ярдәм итә.</a:t>
            </a:r>
            <a:r>
              <a:rPr lang="tt-RU" dirty="0" smtClean="0"/>
              <a:t/>
            </a:r>
            <a:br>
              <a:rPr lang="tt-RU" dirty="0" smtClean="0"/>
            </a:br>
            <a:endParaRPr lang="ru-RU" dirty="0"/>
          </a:p>
        </p:txBody>
      </p:sp>
      <p:pic>
        <p:nvPicPr>
          <p:cNvPr id="6" name="Picture 2" descr="C:\Users\Айгуль\Desktop\Новая папка (7)\i (1).jpg"/>
          <p:cNvPicPr>
            <a:picLocks noChangeAspect="1" noChangeArrowheads="1"/>
          </p:cNvPicPr>
          <p:nvPr/>
        </p:nvPicPr>
        <p:blipFill>
          <a:blip r:embed="rId3"/>
          <a:srcRect/>
          <a:stretch>
            <a:fillRect/>
          </a:stretch>
        </p:blipFill>
        <p:spPr bwMode="auto">
          <a:xfrm>
            <a:off x="0" y="142852"/>
            <a:ext cx="2066087" cy="1188000"/>
          </a:xfrm>
          <a:prstGeom prst="rect">
            <a:avLst/>
          </a:prstGeom>
          <a:ln>
            <a:noFill/>
          </a:ln>
          <a:effectLst>
            <a:softEdge rad="112500"/>
          </a:effectLst>
        </p:spPr>
      </p:pic>
    </p:spTree>
    <p:extLst>
      <p:ext uri="{BB962C8B-B14F-4D97-AF65-F5344CB8AC3E}">
        <p14:creationId xmlns="" xmlns:p14="http://schemas.microsoft.com/office/powerpoint/2010/main" val="7473487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1142976" y="1071546"/>
            <a:ext cx="7643866" cy="2143140"/>
          </a:xfrm>
        </p:spPr>
        <p:txBody>
          <a:bodyPr>
            <a:normAutofit fontScale="90000"/>
          </a:bodyPr>
          <a:lstStyle/>
          <a:p>
            <a:pPr>
              <a:lnSpc>
                <a:spcPct val="150000"/>
              </a:lnSpc>
            </a:pPr>
            <a:r>
              <a:rPr lang="ru-RU" sz="1600" dirty="0" smtClean="0"/>
              <a:t/>
            </a:r>
            <a:br>
              <a:rPr lang="ru-RU" sz="1600" dirty="0" smtClean="0"/>
            </a:br>
            <a:r>
              <a:rPr lang="ru-RU" sz="16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Бакчабызда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телләр һәм халыклар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бердәмлеге елы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ачу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тантанасын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Туган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телем</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иркә гөлем» исеме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астында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ачып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җибәрдек.</a:t>
            </a:r>
            <a:r>
              <a:rPr lang="ru-RU" sz="1400" dirty="0" smtClean="0">
                <a:latin typeface="Times New Roman" pitchFamily="18" charset="0"/>
                <a:cs typeface="Times New Roman" pitchFamily="18" charset="0"/>
              </a:rPr>
              <a:t> Татар </a:t>
            </a:r>
            <a:r>
              <a:rPr lang="ru-RU" sz="1400" dirty="0" err="1" smtClean="0">
                <a:latin typeface="Times New Roman" pitchFamily="18" charset="0"/>
                <a:cs typeface="Times New Roman" pitchFamily="18" charset="0"/>
              </a:rPr>
              <a:t>балалар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бакчасы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булганлыктан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халкыбызның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көнкүрешенә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бәйрәмнәренә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гореф-гадәтләренә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йолаларына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җыр-биюләренә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милли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уеннарына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һәрдаим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басым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ясалып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килә</a:t>
            </a:r>
            <a:r>
              <a:rPr lang="ru-RU" sz="1400" dirty="0" smtClean="0">
                <a:latin typeface="Times New Roman" pitchFamily="18" charset="0"/>
                <a:cs typeface="Times New Roman" pitchFamily="18" charset="0"/>
              </a:rPr>
              <a:t>.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Быел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инде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балаларга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үз милләтебезне, </a:t>
            </a:r>
            <a:r>
              <a:rPr lang="ru-RU" sz="1400" dirty="0" smtClean="0">
                <a:latin typeface="Times New Roman" pitchFamily="18" charset="0"/>
                <a:cs typeface="Times New Roman" pitchFamily="18" charset="0"/>
              </a:rPr>
              <a:t>татар </a:t>
            </a:r>
            <a:r>
              <a:rPr lang="ru-RU" sz="1400" dirty="0" err="1" smtClean="0">
                <a:latin typeface="Times New Roman" pitchFamily="18" charset="0"/>
                <a:cs typeface="Times New Roman" pitchFamily="18" charset="0"/>
              </a:rPr>
              <a:t>халкыны</a:t>
            </a:r>
            <a:r>
              <a:rPr lang="tt-RU" sz="1400" dirty="0" smtClean="0">
                <a:latin typeface="Times New Roman" pitchFamily="18" charset="0"/>
                <a:cs typeface="Times New Roman" pitchFamily="18" charset="0"/>
              </a:rPr>
              <a:t>ң бәйрәмнәре, уеннары, </a:t>
            </a:r>
            <a:r>
              <a:rPr lang="ru-RU" sz="1400" dirty="0" err="1" smtClean="0">
                <a:latin typeface="Times New Roman" pitchFamily="18" charset="0"/>
                <a:cs typeface="Times New Roman" pitchFamily="18" charset="0"/>
              </a:rPr>
              <a:t>Идел</a:t>
            </a:r>
            <a:r>
              <a:rPr lang="ru-RU" sz="1400" dirty="0" smtClean="0">
                <a:latin typeface="Times New Roman" pitchFamily="18" charset="0"/>
                <a:cs typeface="Times New Roman" pitchFamily="18" charset="0"/>
              </a:rPr>
              <a:t> буе </a:t>
            </a:r>
            <a:r>
              <a:rPr lang="ru-RU" sz="1400" dirty="0" err="1" smtClean="0">
                <a:latin typeface="Times New Roman" pitchFamily="18" charset="0"/>
                <a:cs typeface="Times New Roman" pitchFamily="18" charset="0"/>
              </a:rPr>
              <a:t>халыкларын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тагын</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кинрәк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баерак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итеп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өйрәтүне максат</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итеп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куйдык</a:t>
            </a:r>
            <a:r>
              <a:rPr lang="ru-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sp>
        <p:nvSpPr>
          <p:cNvPr id="3" name="Объект 2"/>
          <p:cNvSpPr>
            <a:spLocks noGrp="1"/>
          </p:cNvSpPr>
          <p:nvPr>
            <p:ph type="body" sz="half" idx="2"/>
          </p:nvPr>
        </p:nvSpPr>
        <p:spPr/>
        <p:txBody>
          <a:bodyPr>
            <a:normAutofit/>
          </a:bodyPr>
          <a:lstStyle/>
          <a:p>
            <a:pPr marL="0" indent="0">
              <a:buNone/>
            </a:pPr>
            <a:r>
              <a:rPr lang="tt-RU" sz="1400" dirty="0">
                <a:latin typeface="Times New Roman" pitchFamily="18" charset="0"/>
                <a:cs typeface="Times New Roman" pitchFamily="18" charset="0"/>
              </a:rPr>
              <a:t> </a:t>
            </a:r>
            <a:r>
              <a:rPr lang="tt-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
        <p:nvSpPr>
          <p:cNvPr id="4" name="Прямоугольник 3"/>
          <p:cNvSpPr/>
          <p:nvPr/>
        </p:nvSpPr>
        <p:spPr>
          <a:xfrm>
            <a:off x="-214346" y="0"/>
            <a:ext cx="9001188" cy="923330"/>
          </a:xfrm>
          <a:prstGeom prst="rect">
            <a:avLst/>
          </a:prstGeom>
          <a:noFill/>
        </p:spPr>
        <p:txBody>
          <a:bodyPr wrap="square" lIns="91440" tIns="45720" rIns="91440" bIns="45720">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b="1" i="1" u="none" strike="noStrike" cap="none" spc="0" normalizeH="0" baseline="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Times New Roman" pitchFamily="18" charset="0"/>
                <a:ea typeface="Times New Roman" pitchFamily="18" charset="0"/>
                <a:cs typeface="Times New Roman" pitchFamily="18" charset="0"/>
              </a:rPr>
              <a:t> </a:t>
            </a:r>
            <a:endParaRPr lang="ru-RU" sz="3600" b="1" cap="none" spc="0" dirty="0">
              <a:ln w="17780" cmpd="sng">
                <a:solidFill>
                  <a:srgbClr val="FFFFFF"/>
                </a:solidFill>
                <a:prstDash val="solid"/>
                <a:miter lim="800000"/>
              </a:ln>
              <a:solidFill>
                <a:srgbClr val="C00000"/>
              </a:solidFill>
              <a:effectLst>
                <a:outerShdw blurRad="50800" algn="tl" rotWithShape="0">
                  <a:srgbClr val="000000"/>
                </a:outerShdw>
              </a:effectLst>
            </a:endParaRPr>
          </a:p>
        </p:txBody>
      </p:sp>
      <p:pic>
        <p:nvPicPr>
          <p:cNvPr id="9"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74228" y="5805264"/>
            <a:ext cx="8030219" cy="10050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3554" name="Rectangle 2"/>
          <p:cNvSpPr>
            <a:spLocks noChangeArrowheads="1"/>
          </p:cNvSpPr>
          <p:nvPr/>
        </p:nvSpPr>
        <p:spPr bwMode="auto">
          <a:xfrm>
            <a:off x="1142976" y="142852"/>
            <a:ext cx="671517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Бишектә үк </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мине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өйрәтүчем</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endParaRPr kumimoji="0" lang="ru-RU" sz="2800" b="1" i="1"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Туган</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телем</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бәгърем, син</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ул</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 </a:t>
            </a:r>
            <a:r>
              <a:rPr kumimoji="0" lang="ru-RU" sz="2800" b="1" i="1" u="none" strike="noStrike" cap="none" normalizeH="0" baseline="0" dirty="0" err="1" smtClean="0">
                <a:ln>
                  <a:noFill/>
                </a:ln>
                <a:solidFill>
                  <a:srgbClr val="C00000"/>
                </a:solidFill>
                <a:effectLst/>
                <a:latin typeface="Times New Roman" pitchFamily="18" charset="0"/>
                <a:ea typeface="Times New Roman" pitchFamily="18" charset="0"/>
                <a:cs typeface="Times New Roman" pitchFamily="18" charset="0"/>
              </a:rPr>
              <a:t>син</a:t>
            </a:r>
            <a:r>
              <a:rPr kumimoji="0" lang="ru-RU" sz="2800" b="1" i="1"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a:t>
            </a:r>
            <a:endParaRPr kumimoji="0" lang="ru-RU" sz="2800" b="1" i="1" u="none" strike="noStrike" cap="none" normalizeH="0" baseline="0" dirty="0" smtClean="0">
              <a:ln>
                <a:noFill/>
              </a:ln>
              <a:solidFill>
                <a:srgbClr val="C00000"/>
              </a:solidFill>
              <a:effectLst/>
              <a:latin typeface="Times New Roman" pitchFamily="18" charset="0"/>
              <a:cs typeface="Times New Roman" pitchFamily="18" charset="0"/>
            </a:endParaRPr>
          </a:p>
        </p:txBody>
      </p:sp>
      <p:pic>
        <p:nvPicPr>
          <p:cNvPr id="38914" name="Picture 2" descr="C:\Users\Айгуль\Desktop\янасы\туган теллэр кене\20220221_105624.jpg"/>
          <p:cNvPicPr>
            <a:picLocks noChangeAspect="1" noChangeArrowheads="1"/>
          </p:cNvPicPr>
          <p:nvPr/>
        </p:nvPicPr>
        <p:blipFill>
          <a:blip r:embed="rId3" cstate="print"/>
          <a:srcRect/>
          <a:stretch>
            <a:fillRect/>
          </a:stretch>
        </p:blipFill>
        <p:spPr bwMode="auto">
          <a:xfrm>
            <a:off x="214282" y="3214686"/>
            <a:ext cx="2500330" cy="2643206"/>
          </a:xfrm>
          <a:prstGeom prst="rect">
            <a:avLst/>
          </a:prstGeom>
          <a:ln>
            <a:noFill/>
          </a:ln>
          <a:effectLst>
            <a:softEdge rad="112500"/>
          </a:effectLst>
        </p:spPr>
      </p:pic>
      <p:pic>
        <p:nvPicPr>
          <p:cNvPr id="38915" name="Picture 3" descr="C:\Users\Айгуль\Desktop\янасы\туган теллэр кене\IMG-20211220-WA0054.jpg"/>
          <p:cNvPicPr>
            <a:picLocks noChangeAspect="1" noChangeArrowheads="1"/>
          </p:cNvPicPr>
          <p:nvPr/>
        </p:nvPicPr>
        <p:blipFill>
          <a:blip r:embed="rId4" cstate="print"/>
          <a:srcRect/>
          <a:stretch>
            <a:fillRect/>
          </a:stretch>
        </p:blipFill>
        <p:spPr bwMode="auto">
          <a:xfrm>
            <a:off x="6000760" y="3214686"/>
            <a:ext cx="2786082" cy="2504248"/>
          </a:xfrm>
          <a:prstGeom prst="rect">
            <a:avLst/>
          </a:prstGeom>
          <a:ln>
            <a:noFill/>
          </a:ln>
          <a:effectLst>
            <a:softEdge rad="112500"/>
          </a:effectLst>
        </p:spPr>
      </p:pic>
      <p:pic>
        <p:nvPicPr>
          <p:cNvPr id="38916" name="Picture 4" descr="C:\Users\Айгуль\Desktop\янасы\IMG-20211102-WA0048.jpg"/>
          <p:cNvPicPr>
            <a:picLocks noChangeAspect="1" noChangeArrowheads="1"/>
          </p:cNvPicPr>
          <p:nvPr/>
        </p:nvPicPr>
        <p:blipFill>
          <a:blip r:embed="rId5" cstate="print"/>
          <a:srcRect/>
          <a:stretch>
            <a:fillRect/>
          </a:stretch>
        </p:blipFill>
        <p:spPr bwMode="auto">
          <a:xfrm>
            <a:off x="3071802" y="3286124"/>
            <a:ext cx="2500330" cy="2428892"/>
          </a:xfrm>
          <a:prstGeom prst="rect">
            <a:avLst/>
          </a:prstGeom>
          <a:ln>
            <a:noFill/>
          </a:ln>
          <a:effectLst>
            <a:softEdge rad="112500"/>
          </a:effectLst>
        </p:spPr>
      </p:pic>
      <p:pic>
        <p:nvPicPr>
          <p:cNvPr id="11" name="Picture 2" descr="C:\Users\Айгуль\Desktop\Новая папка (7)\i (1).jpg"/>
          <p:cNvPicPr>
            <a:picLocks noChangeAspect="1" noChangeArrowheads="1"/>
          </p:cNvPicPr>
          <p:nvPr/>
        </p:nvPicPr>
        <p:blipFill>
          <a:blip r:embed="rId6"/>
          <a:srcRect/>
          <a:stretch>
            <a:fillRect/>
          </a:stretch>
        </p:blipFill>
        <p:spPr bwMode="auto">
          <a:xfrm>
            <a:off x="0" y="0"/>
            <a:ext cx="2066087" cy="1188000"/>
          </a:xfrm>
          <a:prstGeom prst="rect">
            <a:avLst/>
          </a:prstGeom>
          <a:ln>
            <a:noFill/>
          </a:ln>
          <a:effectLst>
            <a:softEdge rad="112500"/>
          </a:effectLst>
        </p:spPr>
      </p:pic>
    </p:spTree>
    <p:extLst>
      <p:ext uri="{BB962C8B-B14F-4D97-AF65-F5344CB8AC3E}">
        <p14:creationId xmlns="" xmlns:p14="http://schemas.microsoft.com/office/powerpoint/2010/main" val="476670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14480" y="332656"/>
            <a:ext cx="6961976" cy="1080120"/>
          </a:xfrm>
        </p:spPr>
        <p:txBody>
          <a:bodyPr>
            <a:noAutofit/>
          </a:bodyPr>
          <a:lstStyle/>
          <a:p>
            <a:r>
              <a:rPr lang="ru-RU" sz="2000" dirty="0" smtClean="0">
                <a:solidFill>
                  <a:srgbClr val="C00000"/>
                </a:solidFill>
              </a:rPr>
              <a:t> </a:t>
            </a:r>
            <a:r>
              <a:rPr lang="ru-RU" sz="2000" i="1" dirty="0" smtClean="0">
                <a:solidFill>
                  <a:srgbClr val="C00000"/>
                </a:solidFill>
              </a:rPr>
              <a:t>Татар </a:t>
            </a:r>
            <a:r>
              <a:rPr lang="ru-RU" sz="2000" i="1" dirty="0" err="1" smtClean="0">
                <a:solidFill>
                  <a:srgbClr val="C00000"/>
                </a:solidFill>
              </a:rPr>
              <a:t>халкының борынгы</a:t>
            </a:r>
            <a:r>
              <a:rPr lang="ru-RU" sz="2000" i="1" dirty="0" smtClean="0">
                <a:solidFill>
                  <a:srgbClr val="C00000"/>
                </a:solidFill>
              </a:rPr>
              <a:t> </a:t>
            </a:r>
            <a:r>
              <a:rPr lang="ru-RU" sz="2000" i="1" dirty="0" err="1" smtClean="0">
                <a:solidFill>
                  <a:srgbClr val="C00000"/>
                </a:solidFill>
              </a:rPr>
              <a:t>йолаларыны</a:t>
            </a:r>
            <a:r>
              <a:rPr lang="tt-RU" sz="2000" i="1" dirty="0" smtClean="0">
                <a:solidFill>
                  <a:srgbClr val="C00000"/>
                </a:solidFill>
              </a:rPr>
              <a:t>ң берсе</a:t>
            </a:r>
            <a:r>
              <a:rPr lang="ru-RU" sz="2000" i="1" dirty="0" smtClean="0">
                <a:solidFill>
                  <a:srgbClr val="C00000"/>
                </a:solidFill>
              </a:rPr>
              <a:t> “</a:t>
            </a:r>
            <a:r>
              <a:rPr lang="ru-RU" sz="2000" i="1" dirty="0" err="1" smtClean="0">
                <a:solidFill>
                  <a:srgbClr val="C00000"/>
                </a:solidFill>
              </a:rPr>
              <a:t>Аулак</a:t>
            </a:r>
            <a:r>
              <a:rPr lang="ru-RU" sz="2000" i="1" dirty="0" smtClean="0">
                <a:solidFill>
                  <a:srgbClr val="C00000"/>
                </a:solidFill>
              </a:rPr>
              <a:t> </a:t>
            </a:r>
            <a:r>
              <a:rPr lang="ru-RU" sz="2000" i="1" dirty="0" err="1" smtClean="0">
                <a:solidFill>
                  <a:srgbClr val="C00000"/>
                </a:solidFill>
              </a:rPr>
              <a:t>өй” үткәрү</a:t>
            </a:r>
            <a:endParaRPr lang="ru-RU" sz="2000" b="1" i="1" dirty="0">
              <a:solidFill>
                <a:srgbClr val="C00000"/>
              </a:solidFill>
              <a:latin typeface="Times New Roman" pitchFamily="18" charset="0"/>
              <a:cs typeface="Times New Roman" pitchFamily="18" charset="0"/>
            </a:endParaRPr>
          </a:p>
        </p:txBody>
      </p:sp>
      <p:pic>
        <p:nvPicPr>
          <p:cNvPr id="17"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31368" y="5805264"/>
            <a:ext cx="7632700" cy="8640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7890" name="Picture 2" descr="C:\Users\Айгуль\Desktop\янасы\аулак ой\IMG-20181124-WA0125 (2).jpg"/>
          <p:cNvPicPr>
            <a:picLocks noChangeAspect="1" noChangeArrowheads="1"/>
          </p:cNvPicPr>
          <p:nvPr/>
        </p:nvPicPr>
        <p:blipFill>
          <a:blip r:embed="rId3"/>
          <a:srcRect/>
          <a:stretch>
            <a:fillRect/>
          </a:stretch>
        </p:blipFill>
        <p:spPr bwMode="auto">
          <a:xfrm>
            <a:off x="285721" y="3571876"/>
            <a:ext cx="2857519" cy="2169614"/>
          </a:xfrm>
          <a:prstGeom prst="rect">
            <a:avLst/>
          </a:prstGeom>
          <a:ln>
            <a:noFill/>
          </a:ln>
          <a:effectLst>
            <a:softEdge rad="112500"/>
          </a:effectLst>
        </p:spPr>
      </p:pic>
      <p:pic>
        <p:nvPicPr>
          <p:cNvPr id="37891" name="Picture 3" descr="C:\Users\Айгуль\Desktop\янасы\аулак ой\20160305_113829.jpg"/>
          <p:cNvPicPr>
            <a:picLocks noChangeAspect="1" noChangeArrowheads="1"/>
          </p:cNvPicPr>
          <p:nvPr/>
        </p:nvPicPr>
        <p:blipFill>
          <a:blip r:embed="rId4" cstate="print"/>
          <a:srcRect/>
          <a:stretch>
            <a:fillRect/>
          </a:stretch>
        </p:blipFill>
        <p:spPr bwMode="auto">
          <a:xfrm>
            <a:off x="500034" y="1285860"/>
            <a:ext cx="2357454" cy="2091600"/>
          </a:xfrm>
          <a:prstGeom prst="rect">
            <a:avLst/>
          </a:prstGeom>
          <a:ln>
            <a:noFill/>
          </a:ln>
          <a:effectLst>
            <a:softEdge rad="112500"/>
          </a:effectLst>
        </p:spPr>
      </p:pic>
      <p:pic>
        <p:nvPicPr>
          <p:cNvPr id="37892" name="Picture 4" descr="C:\Users\Айгуль\Desktop\янасы\аулак ой\20160305_115000.jpg"/>
          <p:cNvPicPr>
            <a:picLocks noChangeAspect="1" noChangeArrowheads="1"/>
          </p:cNvPicPr>
          <p:nvPr/>
        </p:nvPicPr>
        <p:blipFill>
          <a:blip r:embed="rId5" cstate="print"/>
          <a:srcRect/>
          <a:stretch>
            <a:fillRect/>
          </a:stretch>
        </p:blipFill>
        <p:spPr bwMode="auto">
          <a:xfrm>
            <a:off x="6072198" y="1285860"/>
            <a:ext cx="2714644" cy="2071702"/>
          </a:xfrm>
          <a:prstGeom prst="rect">
            <a:avLst/>
          </a:prstGeom>
          <a:ln>
            <a:noFill/>
          </a:ln>
          <a:effectLst>
            <a:softEdge rad="112500"/>
          </a:effectLst>
        </p:spPr>
      </p:pic>
      <p:pic>
        <p:nvPicPr>
          <p:cNvPr id="37893" name="Picture 5" descr="C:\Users\Айгуль\Desktop\янасы\аулак ой\20181116_101602.jpg"/>
          <p:cNvPicPr>
            <a:picLocks noChangeAspect="1" noChangeArrowheads="1"/>
          </p:cNvPicPr>
          <p:nvPr/>
        </p:nvPicPr>
        <p:blipFill>
          <a:blip r:embed="rId6" cstate="print"/>
          <a:srcRect/>
          <a:stretch>
            <a:fillRect/>
          </a:stretch>
        </p:blipFill>
        <p:spPr bwMode="auto">
          <a:xfrm>
            <a:off x="6357950" y="3357562"/>
            <a:ext cx="2643206" cy="2500330"/>
          </a:xfrm>
          <a:prstGeom prst="rect">
            <a:avLst/>
          </a:prstGeom>
          <a:ln>
            <a:noFill/>
          </a:ln>
          <a:effectLst>
            <a:softEdge rad="112500"/>
          </a:effectLst>
        </p:spPr>
      </p:pic>
      <p:pic>
        <p:nvPicPr>
          <p:cNvPr id="37894" name="Picture 6" descr="C:\Users\Айгуль\Desktop\янасы\аулак ой\20181116_102246.jpg"/>
          <p:cNvPicPr>
            <a:picLocks noChangeAspect="1" noChangeArrowheads="1"/>
          </p:cNvPicPr>
          <p:nvPr/>
        </p:nvPicPr>
        <p:blipFill>
          <a:blip r:embed="rId7" cstate="print"/>
          <a:srcRect/>
          <a:stretch>
            <a:fillRect/>
          </a:stretch>
        </p:blipFill>
        <p:spPr bwMode="auto">
          <a:xfrm>
            <a:off x="3214678" y="2928934"/>
            <a:ext cx="2857520" cy="2731503"/>
          </a:xfrm>
          <a:prstGeom prst="rect">
            <a:avLst/>
          </a:prstGeom>
          <a:ln>
            <a:noFill/>
          </a:ln>
          <a:effectLst>
            <a:softEdge rad="112500"/>
          </a:effectLst>
        </p:spPr>
      </p:pic>
      <p:sp>
        <p:nvSpPr>
          <p:cNvPr id="19" name="Прямоугольник 18"/>
          <p:cNvSpPr/>
          <p:nvPr/>
        </p:nvSpPr>
        <p:spPr>
          <a:xfrm>
            <a:off x="3000364" y="1357298"/>
            <a:ext cx="2857520" cy="1323439"/>
          </a:xfrm>
          <a:prstGeom prst="rect">
            <a:avLst/>
          </a:prstGeom>
        </p:spPr>
        <p:txBody>
          <a:bodyPr wrap="square">
            <a:spAutoFit/>
          </a:bodyPr>
          <a:lstStyle/>
          <a:p>
            <a:r>
              <a:rPr lang="ru-RU" sz="2000" i="1" dirty="0" smtClean="0">
                <a:solidFill>
                  <a:srgbClr val="C00000"/>
                </a:solidFill>
              </a:rPr>
              <a:t>Татар </a:t>
            </a:r>
            <a:r>
              <a:rPr lang="ru-RU" sz="2000" i="1" dirty="0" err="1" smtClean="0">
                <a:solidFill>
                  <a:srgbClr val="C00000"/>
                </a:solidFill>
              </a:rPr>
              <a:t>халык</a:t>
            </a:r>
            <a:r>
              <a:rPr lang="ru-RU" sz="2000" i="1" dirty="0" smtClean="0">
                <a:solidFill>
                  <a:srgbClr val="C00000"/>
                </a:solidFill>
              </a:rPr>
              <a:t> </a:t>
            </a:r>
            <a:r>
              <a:rPr lang="ru-RU" sz="2000" i="1" dirty="0" err="1" smtClean="0">
                <a:solidFill>
                  <a:srgbClr val="C00000"/>
                </a:solidFill>
              </a:rPr>
              <a:t>иҗатын</a:t>
            </a:r>
            <a:r>
              <a:rPr lang="ru-RU" sz="2000" i="1" dirty="0" smtClean="0">
                <a:solidFill>
                  <a:srgbClr val="C00000"/>
                </a:solidFill>
              </a:rPr>
              <a:t>,</a:t>
            </a:r>
          </a:p>
          <a:p>
            <a:r>
              <a:rPr lang="ru-RU" sz="2000" i="1" dirty="0" smtClean="0">
                <a:solidFill>
                  <a:srgbClr val="C00000"/>
                </a:solidFill>
              </a:rPr>
              <a:t>Милли </a:t>
            </a:r>
            <a:r>
              <a:rPr lang="ru-RU" sz="2000" i="1" dirty="0" err="1" smtClean="0">
                <a:solidFill>
                  <a:srgbClr val="C00000"/>
                </a:solidFill>
              </a:rPr>
              <a:t>гореф</a:t>
            </a:r>
            <a:r>
              <a:rPr lang="ru-RU" sz="2000" i="1" dirty="0" smtClean="0">
                <a:solidFill>
                  <a:srgbClr val="C00000"/>
                </a:solidFill>
              </a:rPr>
              <a:t>- </a:t>
            </a:r>
            <a:r>
              <a:rPr lang="ru-RU" sz="2000" i="1" dirty="0" err="1" smtClean="0">
                <a:solidFill>
                  <a:srgbClr val="C00000"/>
                </a:solidFill>
              </a:rPr>
              <a:t>гадәтен</a:t>
            </a:r>
            <a:endParaRPr lang="ru-RU" sz="2000" i="1" dirty="0" smtClean="0">
              <a:solidFill>
                <a:srgbClr val="C00000"/>
              </a:solidFill>
            </a:endParaRPr>
          </a:p>
          <a:p>
            <a:r>
              <a:rPr lang="ru-RU" sz="2000" i="1" dirty="0" err="1" smtClean="0">
                <a:solidFill>
                  <a:srgbClr val="C00000"/>
                </a:solidFill>
              </a:rPr>
              <a:t>Тугры</a:t>
            </a:r>
            <a:r>
              <a:rPr lang="ru-RU" sz="2000" i="1" dirty="0" smtClean="0">
                <a:solidFill>
                  <a:srgbClr val="C00000"/>
                </a:solidFill>
              </a:rPr>
              <a:t> </a:t>
            </a:r>
            <a:r>
              <a:rPr lang="ru-RU" sz="2000" i="1" dirty="0" err="1" smtClean="0">
                <a:solidFill>
                  <a:srgbClr val="C00000"/>
                </a:solidFill>
              </a:rPr>
              <a:t>халык</a:t>
            </a:r>
            <a:r>
              <a:rPr lang="ru-RU" sz="2000" i="1" dirty="0" smtClean="0">
                <a:solidFill>
                  <a:srgbClr val="C00000"/>
                </a:solidFill>
              </a:rPr>
              <a:t> </a:t>
            </a:r>
            <a:r>
              <a:rPr lang="ru-RU" sz="2000" i="1" dirty="0" err="1" smtClean="0">
                <a:solidFill>
                  <a:srgbClr val="C00000"/>
                </a:solidFill>
              </a:rPr>
              <a:t>антларга</a:t>
            </a:r>
            <a:endParaRPr lang="ru-RU" sz="2000" i="1" dirty="0" smtClean="0">
              <a:solidFill>
                <a:srgbClr val="C00000"/>
              </a:solidFill>
            </a:endParaRPr>
          </a:p>
          <a:p>
            <a:r>
              <a:rPr lang="ru-RU" sz="2000" i="1" dirty="0" err="1" smtClean="0">
                <a:solidFill>
                  <a:srgbClr val="C00000"/>
                </a:solidFill>
              </a:rPr>
              <a:t>Сүз бирәбез сакларга</a:t>
            </a:r>
            <a:r>
              <a:rPr lang="ru-RU" sz="2000" i="1" dirty="0" smtClean="0">
                <a:solidFill>
                  <a:srgbClr val="C00000"/>
                </a:solidFill>
              </a:rPr>
              <a:t>!</a:t>
            </a:r>
            <a:endParaRPr lang="ru-RU" sz="2000" i="1" dirty="0">
              <a:solidFill>
                <a:srgbClr val="C00000"/>
              </a:solidFill>
            </a:endParaRPr>
          </a:p>
        </p:txBody>
      </p:sp>
      <p:pic>
        <p:nvPicPr>
          <p:cNvPr id="10" name="Picture 2" descr="C:\Users\Айгуль\Desktop\Новая папка (7)\i (1).jpg"/>
          <p:cNvPicPr>
            <a:picLocks noChangeAspect="1" noChangeArrowheads="1"/>
          </p:cNvPicPr>
          <p:nvPr/>
        </p:nvPicPr>
        <p:blipFill>
          <a:blip r:embed="rId8"/>
          <a:srcRect/>
          <a:stretch>
            <a:fillRect/>
          </a:stretch>
        </p:blipFill>
        <p:spPr bwMode="auto">
          <a:xfrm>
            <a:off x="214282" y="0"/>
            <a:ext cx="1571604" cy="118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428728" y="188640"/>
            <a:ext cx="7319736" cy="1811600"/>
          </a:xfrm>
        </p:spPr>
        <p:txBody>
          <a:bodyPr>
            <a:normAutofit/>
          </a:bodyPr>
          <a:lstStyle/>
          <a:p>
            <a:pPr>
              <a:spcAft>
                <a:spcPts val="0"/>
              </a:spcAft>
            </a:pPr>
            <a:r>
              <a:rPr lang="tt-RU" dirty="0">
                <a:latin typeface="Times New Roman"/>
                <a:ea typeface="Times New Roman"/>
              </a:rPr>
              <a:t> </a:t>
            </a:r>
            <a:r>
              <a:rPr lang="ru-RU" dirty="0" smtClean="0"/>
              <a:t> </a:t>
            </a:r>
            <a:r>
              <a:rPr lang="ru-RU" i="1" dirty="0" err="1" smtClean="0"/>
              <a:t>Балага</a:t>
            </a:r>
            <a:r>
              <a:rPr lang="ru-RU" i="1" dirty="0" smtClean="0"/>
              <a:t> </a:t>
            </a:r>
            <a:r>
              <a:rPr lang="ru-RU" i="1" dirty="0" err="1" smtClean="0"/>
              <a:t>белем</a:t>
            </a:r>
            <a:r>
              <a:rPr lang="ru-RU" i="1" dirty="0" smtClean="0"/>
              <a:t> </a:t>
            </a:r>
            <a:r>
              <a:rPr lang="ru-RU" i="1" dirty="0" err="1" smtClean="0"/>
              <a:t>һәм тәрбия бирүдә бишек</a:t>
            </a:r>
            <a:r>
              <a:rPr lang="ru-RU" i="1" dirty="0" smtClean="0"/>
              <a:t> </a:t>
            </a:r>
            <a:r>
              <a:rPr lang="ru-RU" i="1" dirty="0" err="1" smtClean="0"/>
              <a:t>җырлары бик</a:t>
            </a:r>
            <a:r>
              <a:rPr lang="ru-RU" i="1" dirty="0" smtClean="0"/>
              <a:t> </a:t>
            </a:r>
            <a:r>
              <a:rPr lang="ru-RU" i="1" dirty="0" err="1" smtClean="0"/>
              <a:t>зур</a:t>
            </a:r>
            <a:r>
              <a:rPr lang="ru-RU" i="1" dirty="0" smtClean="0"/>
              <a:t> роль </a:t>
            </a:r>
            <a:r>
              <a:rPr lang="ru-RU" i="1" dirty="0" err="1" smtClean="0"/>
              <a:t>уйный</a:t>
            </a:r>
            <a:r>
              <a:rPr lang="ru-RU" i="1" dirty="0" smtClean="0"/>
              <a:t>. </a:t>
            </a:r>
            <a:r>
              <a:rPr lang="ru-RU" i="1" dirty="0" err="1" smtClean="0"/>
              <a:t>Алар</a:t>
            </a:r>
            <a:r>
              <a:rPr lang="ru-RU" i="1" dirty="0" smtClean="0"/>
              <a:t> </a:t>
            </a:r>
            <a:r>
              <a:rPr lang="ru-RU" i="1" dirty="0" err="1" smtClean="0"/>
              <a:t>сабыйның тыныч</a:t>
            </a:r>
            <a:r>
              <a:rPr lang="ru-RU" i="1" dirty="0" smtClean="0"/>
              <a:t> </a:t>
            </a:r>
            <a:r>
              <a:rPr lang="ru-RU" i="1" dirty="0" err="1" smtClean="0"/>
              <a:t>холыклы</a:t>
            </a:r>
            <a:r>
              <a:rPr lang="ru-RU" i="1" dirty="0" smtClean="0"/>
              <a:t> </a:t>
            </a:r>
            <a:r>
              <a:rPr lang="ru-RU" i="1" dirty="0" err="1" smtClean="0"/>
              <a:t>булып</a:t>
            </a:r>
            <a:r>
              <a:rPr lang="ru-RU" i="1" dirty="0" smtClean="0"/>
              <a:t> </a:t>
            </a:r>
            <a:r>
              <a:rPr lang="ru-RU" i="1" dirty="0" err="1" smtClean="0"/>
              <a:t>үсүенә ярдәм итә.</a:t>
            </a:r>
            <a:r>
              <a:rPr lang="ru-RU" i="1" dirty="0" smtClean="0"/>
              <a:t> </a:t>
            </a:r>
            <a:r>
              <a:rPr lang="ru-RU" i="1" dirty="0" err="1" smtClean="0"/>
              <a:t>Әнисенең җырлары аша</a:t>
            </a:r>
            <a:r>
              <a:rPr lang="ru-RU" i="1" dirty="0" smtClean="0"/>
              <a:t> </a:t>
            </a:r>
            <a:r>
              <a:rPr lang="ru-RU" i="1" dirty="0" err="1" smtClean="0"/>
              <a:t>ул</a:t>
            </a:r>
            <a:r>
              <a:rPr lang="ru-RU" i="1" dirty="0" smtClean="0"/>
              <a:t> </a:t>
            </a:r>
            <a:r>
              <a:rPr lang="ru-RU" i="1" dirty="0" err="1" smtClean="0"/>
              <a:t>туган</a:t>
            </a:r>
            <a:r>
              <a:rPr lang="ru-RU" i="1" dirty="0" smtClean="0"/>
              <a:t> </a:t>
            </a:r>
            <a:r>
              <a:rPr lang="ru-RU" i="1" dirty="0" err="1" smtClean="0"/>
              <a:t>телендә сүзләр әйтергә, тирә-якны танып</a:t>
            </a:r>
            <a:r>
              <a:rPr lang="ru-RU" i="1" dirty="0" smtClean="0"/>
              <a:t> </a:t>
            </a:r>
            <a:r>
              <a:rPr lang="ru-RU" i="1" dirty="0" err="1" smtClean="0"/>
              <a:t>белергә,фикерләүсәләтен, сөйләмен үстерергә өйрәнә.</a:t>
            </a:r>
            <a:r>
              <a:rPr lang="ru-RU" i="1" dirty="0" smtClean="0"/>
              <a:t/>
            </a:r>
            <a:br>
              <a:rPr lang="ru-RU" i="1" dirty="0" smtClean="0"/>
            </a:br>
            <a:endParaRPr lang="ru-RU" b="1" i="1" dirty="0"/>
          </a:p>
        </p:txBody>
      </p:sp>
      <p:pic>
        <p:nvPicPr>
          <p:cNvPr id="13"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86621" y="5517232"/>
            <a:ext cx="5596816" cy="8640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5841" name="Picture 1" descr="C:\Users\Айгуль\Desktop\янасы\Бишек\20170330_143134.jpg"/>
          <p:cNvPicPr>
            <a:picLocks noChangeAspect="1" noChangeArrowheads="1"/>
          </p:cNvPicPr>
          <p:nvPr/>
        </p:nvPicPr>
        <p:blipFill>
          <a:blip r:embed="rId3" cstate="print"/>
          <a:srcRect/>
          <a:stretch>
            <a:fillRect/>
          </a:stretch>
        </p:blipFill>
        <p:spPr bwMode="auto">
          <a:xfrm>
            <a:off x="214282" y="1000108"/>
            <a:ext cx="3000396" cy="2357454"/>
          </a:xfrm>
          <a:prstGeom prst="rect">
            <a:avLst/>
          </a:prstGeom>
          <a:ln>
            <a:noFill/>
          </a:ln>
          <a:effectLst>
            <a:softEdge rad="112500"/>
          </a:effectLst>
        </p:spPr>
      </p:pic>
      <p:pic>
        <p:nvPicPr>
          <p:cNvPr id="35842" name="Picture 2" descr="C:\Users\Айгуль\Desktop\янасы\Бишек\IMG-20210204-WA0056.jpg"/>
          <p:cNvPicPr>
            <a:picLocks noChangeAspect="1" noChangeArrowheads="1"/>
          </p:cNvPicPr>
          <p:nvPr/>
        </p:nvPicPr>
        <p:blipFill>
          <a:blip r:embed="rId4"/>
          <a:srcRect/>
          <a:stretch>
            <a:fillRect/>
          </a:stretch>
        </p:blipFill>
        <p:spPr bwMode="auto">
          <a:xfrm>
            <a:off x="5929322" y="928670"/>
            <a:ext cx="3000395" cy="2357454"/>
          </a:xfrm>
          <a:prstGeom prst="rect">
            <a:avLst/>
          </a:prstGeom>
          <a:ln>
            <a:noFill/>
          </a:ln>
          <a:effectLst>
            <a:softEdge rad="112500"/>
          </a:effectLst>
        </p:spPr>
      </p:pic>
      <p:pic>
        <p:nvPicPr>
          <p:cNvPr id="35843" name="Picture 3" descr="C:\Users\Айгуль\Desktop\янасы\Бишек\IMG-20210204-WA0074.jpg"/>
          <p:cNvPicPr>
            <a:picLocks noChangeAspect="1" noChangeArrowheads="1"/>
          </p:cNvPicPr>
          <p:nvPr/>
        </p:nvPicPr>
        <p:blipFill>
          <a:blip r:embed="rId5"/>
          <a:srcRect/>
          <a:stretch>
            <a:fillRect/>
          </a:stretch>
        </p:blipFill>
        <p:spPr bwMode="auto">
          <a:xfrm flipH="1">
            <a:off x="214282" y="3429000"/>
            <a:ext cx="4286280" cy="2143116"/>
          </a:xfrm>
          <a:prstGeom prst="rect">
            <a:avLst/>
          </a:prstGeom>
          <a:ln>
            <a:noFill/>
          </a:ln>
          <a:effectLst>
            <a:softEdge rad="112500"/>
          </a:effectLst>
        </p:spPr>
      </p:pic>
      <p:pic>
        <p:nvPicPr>
          <p:cNvPr id="35844" name="Picture 4" descr="C:\Users\Айгуль\Desktop\янасы\Бишек\IMG-20210316-WA0054.jpg"/>
          <p:cNvPicPr>
            <a:picLocks noChangeAspect="1" noChangeArrowheads="1"/>
          </p:cNvPicPr>
          <p:nvPr/>
        </p:nvPicPr>
        <p:blipFill>
          <a:blip r:embed="rId6"/>
          <a:srcRect/>
          <a:stretch>
            <a:fillRect/>
          </a:stretch>
        </p:blipFill>
        <p:spPr bwMode="auto">
          <a:xfrm>
            <a:off x="4572000" y="3429000"/>
            <a:ext cx="4214842" cy="2162170"/>
          </a:xfrm>
          <a:prstGeom prst="rect">
            <a:avLst/>
          </a:prstGeom>
          <a:ln>
            <a:noFill/>
          </a:ln>
          <a:effectLst>
            <a:softEdge rad="112500"/>
          </a:effectLst>
        </p:spPr>
      </p:pic>
      <p:sp>
        <p:nvSpPr>
          <p:cNvPr id="15" name="Прямоугольник 14"/>
          <p:cNvSpPr/>
          <p:nvPr/>
        </p:nvSpPr>
        <p:spPr>
          <a:xfrm>
            <a:off x="3143240" y="1500174"/>
            <a:ext cx="2857520" cy="1077218"/>
          </a:xfrm>
          <a:prstGeom prst="rect">
            <a:avLst/>
          </a:prstGeom>
        </p:spPr>
        <p:txBody>
          <a:bodyPr wrap="square">
            <a:spAutoFit/>
          </a:bodyPr>
          <a:lstStyle/>
          <a:p>
            <a:r>
              <a:rPr lang="ru-RU" sz="1600" i="1" dirty="0" err="1" smtClean="0"/>
              <a:t>Бездә бишек</a:t>
            </a:r>
            <a:r>
              <a:rPr lang="ru-RU" sz="1600" i="1" dirty="0" smtClean="0"/>
              <a:t> </a:t>
            </a:r>
            <a:r>
              <a:rPr lang="ru-RU" sz="1600" i="1" dirty="0" err="1" smtClean="0"/>
              <a:t>әллә ничек</a:t>
            </a:r>
            <a:r>
              <a:rPr lang="ru-RU" sz="1600" i="1" dirty="0" smtClean="0"/>
              <a:t/>
            </a:r>
            <a:br>
              <a:rPr lang="ru-RU" sz="1600" i="1" dirty="0" smtClean="0"/>
            </a:br>
            <a:r>
              <a:rPr lang="ru-RU" sz="1600" i="1" dirty="0" smtClean="0"/>
              <a:t>Талдан, </a:t>
            </a:r>
            <a:r>
              <a:rPr lang="ru-RU" sz="1600" i="1" dirty="0" err="1" smtClean="0"/>
              <a:t>җырдан үрелә.</a:t>
            </a:r>
            <a:r>
              <a:rPr lang="ru-RU" sz="1600" i="1" dirty="0" smtClean="0"/>
              <a:t/>
            </a:r>
            <a:br>
              <a:rPr lang="ru-RU" sz="1600" i="1" dirty="0" smtClean="0"/>
            </a:br>
            <a:r>
              <a:rPr lang="ru-RU" sz="1600" i="1" dirty="0" err="1" smtClean="0"/>
              <a:t>Җылы бишек</a:t>
            </a:r>
            <a:r>
              <a:rPr lang="ru-RU" sz="1600" i="1" dirty="0" smtClean="0"/>
              <a:t>, </a:t>
            </a:r>
            <a:r>
              <a:rPr lang="ru-RU" sz="1600" i="1" dirty="0" err="1" smtClean="0"/>
              <a:t>җырлы бишек</a:t>
            </a:r>
            <a:r>
              <a:rPr lang="ru-RU" sz="1600" i="1" dirty="0" smtClean="0"/>
              <a:t/>
            </a:r>
            <a:br>
              <a:rPr lang="ru-RU" sz="1600" i="1" dirty="0" smtClean="0"/>
            </a:br>
            <a:r>
              <a:rPr lang="ru-RU" sz="1600" i="1" dirty="0" err="1" smtClean="0"/>
              <a:t>Эленә өй түренә.</a:t>
            </a:r>
            <a:endParaRPr lang="ru-RU" sz="1600" i="1" dirty="0"/>
          </a:p>
        </p:txBody>
      </p:sp>
      <p:pic>
        <p:nvPicPr>
          <p:cNvPr id="9" name="Picture 2" descr="C:\Users\Айгуль\Desktop\Новая папка (7)\i (1).jpg"/>
          <p:cNvPicPr>
            <a:picLocks noChangeAspect="1" noChangeArrowheads="1"/>
          </p:cNvPicPr>
          <p:nvPr/>
        </p:nvPicPr>
        <p:blipFill>
          <a:blip r:embed="rId7"/>
          <a:srcRect/>
          <a:stretch>
            <a:fillRect/>
          </a:stretch>
        </p:blipFill>
        <p:spPr bwMode="auto">
          <a:xfrm>
            <a:off x="0" y="0"/>
            <a:ext cx="1428760" cy="1188000"/>
          </a:xfrm>
          <a:prstGeom prst="rect">
            <a:avLst/>
          </a:prstGeom>
          <a:ln>
            <a:noFill/>
          </a:ln>
          <a:effectLst>
            <a:softEdge rad="112500"/>
          </a:effectLst>
        </p:spPr>
      </p:pic>
    </p:spTree>
    <p:extLst>
      <p:ext uri="{BB962C8B-B14F-4D97-AF65-F5344CB8AC3E}">
        <p14:creationId xmlns="" xmlns:p14="http://schemas.microsoft.com/office/powerpoint/2010/main" val="3462053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User\Desktop\Римма 1\туган тел бэйрэме\20210227_090024.jpg"/>
          <p:cNvPicPr>
            <a:picLocks noChangeAspect="1" noChangeArrowheads="1"/>
          </p:cNvPicPr>
          <p:nvPr/>
        </p:nvPicPr>
        <p:blipFill>
          <a:blip r:embed="rId2" cstate="print"/>
          <a:srcRect/>
          <a:stretch>
            <a:fillRect/>
          </a:stretch>
        </p:blipFill>
        <p:spPr bwMode="auto">
          <a:xfrm>
            <a:off x="3143240" y="1808839"/>
            <a:ext cx="2571768" cy="2048789"/>
          </a:xfrm>
          <a:prstGeom prst="rect">
            <a:avLst/>
          </a:prstGeom>
          <a:ln>
            <a:noFill/>
          </a:ln>
          <a:effectLst>
            <a:softEdge rad="112500"/>
          </a:effectLst>
        </p:spPr>
      </p:pic>
      <p:pic>
        <p:nvPicPr>
          <p:cNvPr id="20484" name="Picture 4" descr="C:\Users\User\Desktop\Римма 1\туган тел бэйрэме\20210227_085457.jpg"/>
          <p:cNvPicPr>
            <a:picLocks noChangeAspect="1" noChangeArrowheads="1"/>
          </p:cNvPicPr>
          <p:nvPr/>
        </p:nvPicPr>
        <p:blipFill>
          <a:blip r:embed="rId3" cstate="print"/>
          <a:srcRect/>
          <a:stretch>
            <a:fillRect/>
          </a:stretch>
        </p:blipFill>
        <p:spPr bwMode="auto">
          <a:xfrm>
            <a:off x="5786446" y="1714488"/>
            <a:ext cx="3143272" cy="2187789"/>
          </a:xfrm>
          <a:prstGeom prst="rect">
            <a:avLst/>
          </a:prstGeom>
          <a:ln>
            <a:noFill/>
          </a:ln>
          <a:effectLst>
            <a:softEdge rad="112500"/>
          </a:effectLst>
        </p:spPr>
      </p:pic>
      <p:sp>
        <p:nvSpPr>
          <p:cNvPr id="4" name="Текст 3"/>
          <p:cNvSpPr>
            <a:spLocks noGrp="1"/>
          </p:cNvSpPr>
          <p:nvPr>
            <p:ph type="body" sz="half" idx="2"/>
          </p:nvPr>
        </p:nvSpPr>
        <p:spPr>
          <a:xfrm>
            <a:off x="428596" y="260648"/>
            <a:ext cx="8535892" cy="2024444"/>
          </a:xfrm>
        </p:spPr>
        <p:txBody>
          <a:bodyPr>
            <a:normAutofit fontScale="40000" lnSpcReduction="20000"/>
          </a:bodyPr>
          <a:lstStyle/>
          <a:p>
            <a:pPr algn="ctr"/>
            <a:r>
              <a:rPr lang="tt-RU" sz="4400" b="1" i="1" dirty="0" smtClean="0">
                <a:solidFill>
                  <a:srgbClr val="C00000"/>
                </a:solidFill>
                <a:latin typeface="Times New Roman" pitchFamily="18" charset="0"/>
                <a:cs typeface="Times New Roman" pitchFamily="18" charset="0"/>
              </a:rPr>
              <a:t>“Тел – күңел көзгесе” – 21 феврал</a:t>
            </a:r>
            <a:r>
              <a:rPr lang="ru-RU" sz="4400" b="1" i="1" dirty="0" err="1" smtClean="0">
                <a:solidFill>
                  <a:srgbClr val="C00000"/>
                </a:solidFill>
                <a:latin typeface="Times New Roman" pitchFamily="18" charset="0"/>
                <a:cs typeface="Times New Roman" pitchFamily="18" charset="0"/>
              </a:rPr>
              <a:t>ь</a:t>
            </a:r>
            <a:r>
              <a:rPr lang="tt-RU" sz="4400" b="1" i="1" dirty="0" smtClean="0">
                <a:solidFill>
                  <a:srgbClr val="C00000"/>
                </a:solidFill>
                <a:latin typeface="Times New Roman" pitchFamily="18" charset="0"/>
                <a:cs typeface="Times New Roman" pitchFamily="18" charset="0"/>
              </a:rPr>
              <a:t>  телләр көненә багышланган балалар иртәсе</a:t>
            </a:r>
          </a:p>
          <a:p>
            <a:r>
              <a:rPr lang="ru-RU" sz="2800" dirty="0" smtClean="0"/>
              <a:t>       </a:t>
            </a:r>
            <a:r>
              <a:rPr lang="ru-RU" sz="2200" dirty="0" smtClean="0">
                <a:solidFill>
                  <a:srgbClr val="00B050"/>
                </a:solidFill>
                <a:latin typeface="Times New Roman" pitchFamily="18" charset="0"/>
                <a:cs typeface="Times New Roman" pitchFamily="18" charset="0"/>
              </a:rPr>
              <a:t>                                                                                                                                        </a:t>
            </a:r>
          </a:p>
          <a:p>
            <a:r>
              <a:rPr lang="ru-RU" sz="2200" dirty="0">
                <a:solidFill>
                  <a:srgbClr val="C00000"/>
                </a:solidFill>
                <a:latin typeface="Times New Roman" pitchFamily="18" charset="0"/>
                <a:cs typeface="Times New Roman" pitchFamily="18" charset="0"/>
              </a:rPr>
              <a:t> </a:t>
            </a:r>
            <a:r>
              <a:rPr lang="ru-RU" sz="2200" dirty="0" smtClean="0">
                <a:solidFill>
                  <a:srgbClr val="C00000"/>
                </a:solidFill>
                <a:latin typeface="Times New Roman" pitchFamily="18" charset="0"/>
                <a:cs typeface="Times New Roman" pitchFamily="18" charset="0"/>
              </a:rPr>
              <a:t>                                                                                                                                            </a:t>
            </a:r>
            <a:r>
              <a:rPr lang="ru-RU" sz="2900" b="1" dirty="0" smtClean="0">
                <a:solidFill>
                  <a:srgbClr val="C00000"/>
                </a:solidFill>
                <a:latin typeface="Times New Roman" pitchFamily="18" charset="0"/>
                <a:cs typeface="Times New Roman" pitchFamily="18" charset="0"/>
              </a:rPr>
              <a:t>Атом </a:t>
            </a:r>
            <a:r>
              <a:rPr lang="ru-RU" sz="2900" b="1" dirty="0" err="1" smtClean="0">
                <a:solidFill>
                  <a:srgbClr val="C00000"/>
                </a:solidFill>
                <a:latin typeface="Times New Roman" pitchFamily="18" charset="0"/>
                <a:cs typeface="Times New Roman" pitchFamily="18" charset="0"/>
              </a:rPr>
              <a:t>көче</a:t>
            </a:r>
            <a:r>
              <a:rPr lang="ru-RU" sz="2900" b="1" dirty="0" smtClean="0">
                <a:solidFill>
                  <a:srgbClr val="C00000"/>
                </a:solidFill>
                <a:latin typeface="Times New Roman" pitchFamily="18" charset="0"/>
                <a:cs typeface="Times New Roman" pitchFamily="18" charset="0"/>
              </a:rPr>
              <a:t>, радио </a:t>
            </a:r>
            <a:r>
              <a:rPr lang="ru-RU" sz="2900" b="1" dirty="0" err="1" smtClean="0">
                <a:solidFill>
                  <a:srgbClr val="C00000"/>
                </a:solidFill>
                <a:latin typeface="Times New Roman" pitchFamily="18" charset="0"/>
                <a:cs typeface="Times New Roman" pitchFamily="18" charset="0"/>
              </a:rPr>
              <a:t>заманында</a:t>
            </a:r>
            <a:endParaRPr lang="ru-RU" sz="2900" b="1" dirty="0" smtClean="0">
              <a:solidFill>
                <a:srgbClr val="C00000"/>
              </a:solidFill>
              <a:latin typeface="Times New Roman" pitchFamily="18" charset="0"/>
              <a:cs typeface="Times New Roman" pitchFamily="18" charset="0"/>
            </a:endParaRPr>
          </a:p>
          <a:p>
            <a:r>
              <a:rPr lang="ru-RU" sz="2900" b="1" dirty="0">
                <a:solidFill>
                  <a:srgbClr val="C00000"/>
                </a:solidFill>
                <a:latin typeface="Times New Roman" pitchFamily="18" charset="0"/>
                <a:cs typeface="Times New Roman" pitchFamily="18" charset="0"/>
              </a:rPr>
              <a:t>      </a:t>
            </a:r>
            <a:r>
              <a:rPr lang="ru-RU" sz="2900" b="1" dirty="0" smtClean="0">
                <a:solidFill>
                  <a:srgbClr val="C00000"/>
                </a:solidFill>
                <a:latin typeface="Times New Roman" pitchFamily="18" charset="0"/>
                <a:cs typeface="Times New Roman" pitchFamily="18" charset="0"/>
              </a:rPr>
              <a:t>                                                                                                   </a:t>
            </a:r>
            <a:r>
              <a:rPr lang="ru-RU" sz="2900" b="1" dirty="0" err="1">
                <a:solidFill>
                  <a:srgbClr val="C00000"/>
                </a:solidFill>
                <a:latin typeface="Times New Roman" pitchFamily="18" charset="0"/>
                <a:cs typeface="Times New Roman" pitchFamily="18" charset="0"/>
              </a:rPr>
              <a:t>Күрсәм иде</a:t>
            </a:r>
            <a:r>
              <a:rPr lang="ru-RU" sz="2900" b="1" dirty="0">
                <a:solidFill>
                  <a:srgbClr val="C00000"/>
                </a:solidFill>
                <a:latin typeface="Times New Roman" pitchFamily="18" charset="0"/>
                <a:cs typeface="Times New Roman" pitchFamily="18" charset="0"/>
              </a:rPr>
              <a:t> </a:t>
            </a:r>
            <a:r>
              <a:rPr lang="ru-RU" sz="2900" b="1" dirty="0" err="1">
                <a:solidFill>
                  <a:srgbClr val="C00000"/>
                </a:solidFill>
                <a:latin typeface="Times New Roman" pitchFamily="18" charset="0"/>
                <a:cs typeface="Times New Roman" pitchFamily="18" charset="0"/>
              </a:rPr>
              <a:t>шуны</a:t>
            </a:r>
            <a:r>
              <a:rPr lang="ru-RU" sz="2900" b="1" dirty="0">
                <a:solidFill>
                  <a:srgbClr val="C00000"/>
                </a:solidFill>
                <a:latin typeface="Times New Roman" pitchFamily="18" charset="0"/>
                <a:cs typeface="Times New Roman" pitchFamily="18" charset="0"/>
              </a:rPr>
              <a:t> мин </a:t>
            </a:r>
            <a:r>
              <a:rPr lang="ru-RU" sz="2900" b="1" dirty="0" err="1">
                <a:solidFill>
                  <a:srgbClr val="C00000"/>
                </a:solidFill>
                <a:latin typeface="Times New Roman" pitchFamily="18" charset="0"/>
                <a:cs typeface="Times New Roman" pitchFamily="18" charset="0"/>
              </a:rPr>
              <a:t>тагын</a:t>
            </a:r>
            <a:r>
              <a:rPr lang="ru-RU" sz="2900" b="1" dirty="0">
                <a:solidFill>
                  <a:srgbClr val="C00000"/>
                </a:solidFill>
                <a:latin typeface="Times New Roman" pitchFamily="18" charset="0"/>
                <a:cs typeface="Times New Roman" pitchFamily="18" charset="0"/>
              </a:rPr>
              <a:t>:</a:t>
            </a:r>
          </a:p>
          <a:p>
            <a:r>
              <a:rPr lang="ru-RU" sz="2900" b="1" dirty="0">
                <a:solidFill>
                  <a:srgbClr val="C00000"/>
                </a:solidFill>
                <a:latin typeface="Times New Roman" pitchFamily="18" charset="0"/>
                <a:cs typeface="Times New Roman" pitchFamily="18" charset="0"/>
              </a:rPr>
              <a:t>        </a:t>
            </a:r>
            <a:r>
              <a:rPr lang="ru-RU" sz="2900" b="1" dirty="0" smtClean="0">
                <a:solidFill>
                  <a:srgbClr val="C00000"/>
                </a:solidFill>
                <a:latin typeface="Times New Roman" pitchFamily="18" charset="0"/>
                <a:cs typeface="Times New Roman" pitchFamily="18" charset="0"/>
              </a:rPr>
              <a:t>                                                                                                 </a:t>
            </a:r>
            <a:r>
              <a:rPr lang="ru-RU" sz="2900" b="1" dirty="0" err="1" smtClean="0">
                <a:solidFill>
                  <a:srgbClr val="C00000"/>
                </a:solidFill>
                <a:latin typeface="Times New Roman" pitchFamily="18" charset="0"/>
                <a:cs typeface="Times New Roman" pitchFamily="18" charset="0"/>
              </a:rPr>
              <a:t>Ярдәмләшеп</a:t>
            </a:r>
            <a:r>
              <a:rPr lang="ru-RU" sz="2900" b="1" dirty="0" err="1">
                <a:solidFill>
                  <a:srgbClr val="C00000"/>
                </a:solidFill>
                <a:latin typeface="Times New Roman" pitchFamily="18" charset="0"/>
                <a:cs typeface="Times New Roman" pitchFamily="18" charset="0"/>
              </a:rPr>
              <a:t>, телләр бер-берсендә</a:t>
            </a:r>
            <a:endParaRPr lang="ru-RU" sz="2900" b="1" dirty="0">
              <a:solidFill>
                <a:srgbClr val="C00000"/>
              </a:solidFill>
              <a:latin typeface="Times New Roman" pitchFamily="18" charset="0"/>
              <a:cs typeface="Times New Roman" pitchFamily="18" charset="0"/>
            </a:endParaRPr>
          </a:p>
          <a:p>
            <a:r>
              <a:rPr lang="ru-RU" sz="2900" b="1" dirty="0">
                <a:solidFill>
                  <a:srgbClr val="C00000"/>
                </a:solidFill>
                <a:latin typeface="Times New Roman" pitchFamily="18" charset="0"/>
                <a:cs typeface="Times New Roman" pitchFamily="18" charset="0"/>
              </a:rPr>
              <a:t>        </a:t>
            </a:r>
            <a:r>
              <a:rPr lang="ru-RU" sz="2900" b="1" dirty="0" smtClean="0">
                <a:solidFill>
                  <a:srgbClr val="C00000"/>
                </a:solidFill>
                <a:latin typeface="Times New Roman" pitchFamily="18" charset="0"/>
                <a:cs typeface="Times New Roman" pitchFamily="18" charset="0"/>
              </a:rPr>
              <a:t>                                                                                                 </a:t>
            </a:r>
            <a:r>
              <a:rPr lang="ru-RU" sz="2900" b="1" dirty="0" err="1" smtClean="0">
                <a:solidFill>
                  <a:srgbClr val="C00000"/>
                </a:solidFill>
                <a:latin typeface="Times New Roman" pitchFamily="18" charset="0"/>
                <a:cs typeface="Times New Roman" pitchFamily="18" charset="0"/>
              </a:rPr>
              <a:t>Тапса</a:t>
            </a:r>
            <a:r>
              <a:rPr lang="ru-RU" sz="2900" b="1" dirty="0" smtClean="0">
                <a:solidFill>
                  <a:srgbClr val="C00000"/>
                </a:solidFill>
                <a:latin typeface="Times New Roman" pitchFamily="18" charset="0"/>
                <a:cs typeface="Times New Roman" pitchFamily="18" charset="0"/>
              </a:rPr>
              <a:t> </a:t>
            </a:r>
            <a:r>
              <a:rPr lang="ru-RU" sz="2900" b="1" dirty="0" err="1">
                <a:solidFill>
                  <a:srgbClr val="C00000"/>
                </a:solidFill>
                <a:latin typeface="Times New Roman" pitchFamily="18" charset="0"/>
                <a:cs typeface="Times New Roman" pitchFamily="18" charset="0"/>
              </a:rPr>
              <a:t>фәкать кардәш, </a:t>
            </a:r>
            <a:r>
              <a:rPr lang="ru-RU" sz="2900" b="1" dirty="0" err="1" smtClean="0">
                <a:solidFill>
                  <a:srgbClr val="C00000"/>
                </a:solidFill>
                <a:latin typeface="Times New Roman" pitchFamily="18" charset="0"/>
                <a:cs typeface="Times New Roman" pitchFamily="18" charset="0"/>
              </a:rPr>
              <a:t>туганын</a:t>
            </a:r>
            <a:r>
              <a:rPr lang="tt-RU" sz="2900" b="1" dirty="0" smtClean="0">
                <a:solidFill>
                  <a:srgbClr val="C00000"/>
                </a:solidFill>
                <a:latin typeface="Times New Roman" pitchFamily="18" charset="0"/>
                <a:cs typeface="Times New Roman" pitchFamily="18" charset="0"/>
              </a:rPr>
              <a:t> .  </a:t>
            </a:r>
            <a:r>
              <a:rPr lang="tt-RU" sz="2200" b="1" u="sng" dirty="0" smtClean="0">
                <a:solidFill>
                  <a:srgbClr val="C00000"/>
                </a:solidFill>
                <a:latin typeface="Times New Roman" pitchFamily="18" charset="0"/>
                <a:cs typeface="Times New Roman" pitchFamily="18" charset="0"/>
              </a:rPr>
              <a:t>Хәсән Туфан</a:t>
            </a:r>
          </a:p>
          <a:p>
            <a:pPr>
              <a:lnSpc>
                <a:spcPct val="170000"/>
              </a:lnSpc>
            </a:pPr>
            <a:r>
              <a:rPr lang="tt-RU" sz="2900" b="1" dirty="0" smtClean="0">
                <a:latin typeface="Times New Roman" pitchFamily="18" charset="0"/>
                <a:cs typeface="Times New Roman" pitchFamily="18" charset="0"/>
              </a:rPr>
              <a:t>Республикабызда күп төрле милләт  вәкилләре  яши. Бакчабызда Идел буе халыкларын өйрәнүгә зур иг</a:t>
            </a:r>
            <a:r>
              <a:rPr lang="ru-RU" sz="2900" b="1" dirty="0" smtClean="0">
                <a:latin typeface="Times New Roman" pitchFamily="18" charset="0"/>
                <a:cs typeface="Times New Roman" pitchFamily="18" charset="0"/>
              </a:rPr>
              <a:t>ъ</a:t>
            </a:r>
            <a:r>
              <a:rPr lang="tt-RU" sz="2900" b="1" dirty="0" smtClean="0">
                <a:latin typeface="Times New Roman" pitchFamily="18" charset="0"/>
                <a:cs typeface="Times New Roman" pitchFamily="18" charset="0"/>
              </a:rPr>
              <a:t>тибар бирелә. </a:t>
            </a:r>
            <a:endParaRPr lang="ru-RU" sz="2900" dirty="0">
              <a:latin typeface="Times New Roman" pitchFamily="18" charset="0"/>
              <a:cs typeface="Times New Roman" pitchFamily="18" charset="0"/>
            </a:endParaRPr>
          </a:p>
          <a:p>
            <a:pPr>
              <a:lnSpc>
                <a:spcPct val="170000"/>
              </a:lnSpc>
            </a:pPr>
            <a:endParaRPr lang="tt-RU" sz="22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11" name="Picture 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19644" y="6031869"/>
            <a:ext cx="7632700" cy="7851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21" name="Picture 1" descr="C:\Users\Айгуль\Desktop\янасы\бугенге\20220406_105230.jpg"/>
          <p:cNvPicPr>
            <a:picLocks noChangeAspect="1" noChangeArrowheads="1"/>
          </p:cNvPicPr>
          <p:nvPr/>
        </p:nvPicPr>
        <p:blipFill>
          <a:blip r:embed="rId5" cstate="print"/>
          <a:srcRect/>
          <a:stretch>
            <a:fillRect/>
          </a:stretch>
        </p:blipFill>
        <p:spPr bwMode="auto">
          <a:xfrm>
            <a:off x="6000760" y="3929066"/>
            <a:ext cx="3143240" cy="2143140"/>
          </a:xfrm>
          <a:prstGeom prst="rect">
            <a:avLst/>
          </a:prstGeom>
          <a:ln>
            <a:noFill/>
          </a:ln>
          <a:effectLst>
            <a:softEdge rad="112500"/>
          </a:effectLst>
        </p:spPr>
      </p:pic>
      <p:pic>
        <p:nvPicPr>
          <p:cNvPr id="30722" name="Picture 2" descr="C:\Users\Айгуль\Desktop\янасы\бугенге\20220406_104241.jpg"/>
          <p:cNvPicPr>
            <a:picLocks noChangeAspect="1" noChangeArrowheads="1"/>
          </p:cNvPicPr>
          <p:nvPr/>
        </p:nvPicPr>
        <p:blipFill>
          <a:blip r:embed="rId6" cstate="print"/>
          <a:srcRect/>
          <a:stretch>
            <a:fillRect/>
          </a:stretch>
        </p:blipFill>
        <p:spPr bwMode="auto">
          <a:xfrm>
            <a:off x="214282" y="1714488"/>
            <a:ext cx="2786082" cy="2143140"/>
          </a:xfrm>
          <a:prstGeom prst="rect">
            <a:avLst/>
          </a:prstGeom>
          <a:ln>
            <a:noFill/>
          </a:ln>
          <a:effectLst>
            <a:softEdge rad="112500"/>
          </a:effectLst>
        </p:spPr>
      </p:pic>
      <p:pic>
        <p:nvPicPr>
          <p:cNvPr id="30723" name="Picture 3" descr="C:\Users\Айгуль\Desktop\янасы\бугенге\20220406_104145.jpg"/>
          <p:cNvPicPr>
            <a:picLocks noChangeAspect="1" noChangeArrowheads="1"/>
          </p:cNvPicPr>
          <p:nvPr/>
        </p:nvPicPr>
        <p:blipFill>
          <a:blip r:embed="rId7" cstate="print"/>
          <a:srcRect/>
          <a:stretch>
            <a:fillRect/>
          </a:stretch>
        </p:blipFill>
        <p:spPr bwMode="auto">
          <a:xfrm>
            <a:off x="142844" y="4071942"/>
            <a:ext cx="2928958" cy="2000264"/>
          </a:xfrm>
          <a:prstGeom prst="rect">
            <a:avLst/>
          </a:prstGeom>
          <a:ln>
            <a:noFill/>
          </a:ln>
          <a:effectLst>
            <a:softEdge rad="112500"/>
          </a:effectLst>
        </p:spPr>
      </p:pic>
      <p:pic>
        <p:nvPicPr>
          <p:cNvPr id="30724" name="Picture 4" descr="C:\Users\Айгуль\Desktop\янасы\бугенге\20220406_104025.jpg"/>
          <p:cNvPicPr>
            <a:picLocks noChangeAspect="1" noChangeArrowheads="1"/>
          </p:cNvPicPr>
          <p:nvPr/>
        </p:nvPicPr>
        <p:blipFill>
          <a:blip r:embed="rId8" cstate="print"/>
          <a:srcRect/>
          <a:stretch>
            <a:fillRect/>
          </a:stretch>
        </p:blipFill>
        <p:spPr bwMode="auto">
          <a:xfrm>
            <a:off x="3214678" y="4000504"/>
            <a:ext cx="2724611" cy="2017124"/>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9"/>
          <a:srcRect/>
          <a:stretch>
            <a:fillRect/>
          </a:stretch>
        </p:blipFill>
        <p:spPr bwMode="auto">
          <a:xfrm>
            <a:off x="142845" y="500042"/>
            <a:ext cx="1428760" cy="107157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19644" y="5879092"/>
            <a:ext cx="7632700" cy="9789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Текст 3"/>
          <p:cNvSpPr>
            <a:spLocks noGrp="1"/>
          </p:cNvSpPr>
          <p:nvPr>
            <p:ph type="body" sz="half" idx="4294967295"/>
          </p:nvPr>
        </p:nvSpPr>
        <p:spPr>
          <a:xfrm flipH="1">
            <a:off x="857224" y="0"/>
            <a:ext cx="7929588" cy="1643063"/>
          </a:xfrm>
        </p:spPr>
        <p:txBody>
          <a:bodyPr>
            <a:noAutofit/>
          </a:bodyPr>
          <a:lstStyle/>
          <a:p>
            <a:pPr algn="ctr"/>
            <a:r>
              <a:rPr lang="ru-RU" sz="1400" b="1" i="1" dirty="0" smtClean="0">
                <a:solidFill>
                  <a:srgbClr val="C00000"/>
                </a:solidFill>
                <a:latin typeface="Times New Roman" pitchFamily="18" charset="0"/>
                <a:cs typeface="Times New Roman" pitchFamily="18" charset="0"/>
              </a:rPr>
              <a:t>«</a:t>
            </a:r>
            <a:r>
              <a:rPr lang="ru-RU" sz="1400" b="1" i="1" dirty="0" err="1" smtClean="0">
                <a:solidFill>
                  <a:srgbClr val="C00000"/>
                </a:solidFill>
                <a:latin typeface="Times New Roman" pitchFamily="18" charset="0"/>
                <a:cs typeface="Times New Roman" pitchFamily="18" charset="0"/>
              </a:rPr>
              <a:t>Син</a:t>
            </a:r>
            <a:r>
              <a:rPr lang="ru-RU" sz="1400" b="1" i="1" dirty="0" smtClean="0">
                <a:solidFill>
                  <a:srgbClr val="C00000"/>
                </a:solidFill>
                <a:latin typeface="Times New Roman" pitchFamily="18" charset="0"/>
                <a:cs typeface="Times New Roman" pitchFamily="18" charset="0"/>
              </a:rPr>
              <a:t> </a:t>
            </a:r>
            <a:r>
              <a:rPr lang="ru-RU" sz="1400" b="1" i="1" dirty="0" err="1" smtClean="0">
                <a:solidFill>
                  <a:srgbClr val="C00000"/>
                </a:solidFill>
                <a:latin typeface="Times New Roman" pitchFamily="18" charset="0"/>
                <a:cs typeface="Times New Roman" pitchFamily="18" charset="0"/>
              </a:rPr>
              <a:t>аңлаттың миңа, туган</a:t>
            </a:r>
            <a:r>
              <a:rPr lang="ru-RU" sz="1400" b="1" i="1" dirty="0" smtClean="0">
                <a:solidFill>
                  <a:srgbClr val="C00000"/>
                </a:solidFill>
                <a:latin typeface="Times New Roman" pitchFamily="18" charset="0"/>
                <a:cs typeface="Times New Roman" pitchFamily="18" charset="0"/>
              </a:rPr>
              <a:t> </a:t>
            </a:r>
            <a:r>
              <a:rPr lang="ru-RU" sz="1400" b="1" i="1" dirty="0" err="1" smtClean="0">
                <a:solidFill>
                  <a:srgbClr val="C00000"/>
                </a:solidFill>
                <a:latin typeface="Times New Roman" pitchFamily="18" charset="0"/>
                <a:cs typeface="Times New Roman" pitchFamily="18" charset="0"/>
              </a:rPr>
              <a:t>телем</a:t>
            </a:r>
            <a:r>
              <a:rPr lang="ru-RU" sz="1400" b="1" i="1" dirty="0" smtClean="0">
                <a:solidFill>
                  <a:srgbClr val="C00000"/>
                </a:solidFill>
                <a:latin typeface="Times New Roman" pitchFamily="18" charset="0"/>
                <a:cs typeface="Times New Roman" pitchFamily="18" charset="0"/>
              </a:rPr>
              <a:t>, </a:t>
            </a:r>
            <a:r>
              <a:rPr lang="ru-RU" sz="1400" b="1" i="1" dirty="0" err="1" smtClean="0">
                <a:solidFill>
                  <a:srgbClr val="C00000"/>
                </a:solidFill>
                <a:latin typeface="Times New Roman" pitchFamily="18" charset="0"/>
                <a:cs typeface="Times New Roman" pitchFamily="18" charset="0"/>
              </a:rPr>
              <a:t>син</a:t>
            </a:r>
            <a:r>
              <a:rPr lang="ru-RU" sz="1400" b="1" i="1" dirty="0" smtClean="0">
                <a:solidFill>
                  <a:srgbClr val="C00000"/>
                </a:solidFill>
                <a:latin typeface="Times New Roman" pitchFamily="18" charset="0"/>
                <a:cs typeface="Times New Roman" pitchFamily="18" charset="0"/>
              </a:rPr>
              <a:t> </a:t>
            </a:r>
            <a:r>
              <a:rPr lang="ru-RU" sz="1400" b="1" i="1" dirty="0" err="1" smtClean="0">
                <a:solidFill>
                  <a:srgbClr val="C00000"/>
                </a:solidFill>
                <a:latin typeface="Times New Roman" pitchFamily="18" charset="0"/>
                <a:cs typeface="Times New Roman" pitchFamily="18" charset="0"/>
              </a:rPr>
              <a:t>өйрәттең миңа һәммәсен» </a:t>
            </a:r>
            <a:r>
              <a:rPr lang="ru-RU" sz="1400" b="1" i="1" dirty="0" smtClean="0">
                <a:solidFill>
                  <a:srgbClr val="C00000"/>
                </a:solidFill>
                <a:latin typeface="Times New Roman" pitchFamily="18" charset="0"/>
                <a:cs typeface="Times New Roman" pitchFamily="18" charset="0"/>
              </a:rPr>
              <a:t>- </a:t>
            </a:r>
            <a:r>
              <a:rPr lang="ru-RU" sz="1400" b="1" i="1" dirty="0" err="1" smtClean="0">
                <a:solidFill>
                  <a:srgbClr val="C00000"/>
                </a:solidFill>
                <a:latin typeface="Times New Roman" pitchFamily="18" charset="0"/>
                <a:cs typeface="Times New Roman" pitchFamily="18" charset="0"/>
              </a:rPr>
              <a:t>китап</a:t>
            </a:r>
            <a:r>
              <a:rPr lang="ru-RU" sz="1400" b="1" i="1" dirty="0" smtClean="0">
                <a:solidFill>
                  <a:srgbClr val="C00000"/>
                </a:solidFill>
                <a:latin typeface="Times New Roman" pitchFamily="18" charset="0"/>
                <a:cs typeface="Times New Roman" pitchFamily="18" charset="0"/>
              </a:rPr>
              <a:t> </a:t>
            </a:r>
            <a:r>
              <a:rPr lang="tt-RU" sz="1400" b="1" i="1" dirty="0" smtClean="0">
                <a:solidFill>
                  <a:srgbClr val="C00000"/>
                </a:solidFill>
                <a:latin typeface="Times New Roman" pitchFamily="18" charset="0"/>
                <a:cs typeface="Times New Roman" pitchFamily="18" charset="0"/>
              </a:rPr>
              <a:t>күргәзмәсе</a:t>
            </a:r>
          </a:p>
          <a:p>
            <a:pPr algn="just"/>
            <a:r>
              <a:rPr lang="tt-RU" sz="1400" dirty="0" smtClean="0">
                <a:solidFill>
                  <a:srgbClr val="C00000"/>
                </a:solidFill>
                <a:latin typeface="Times New Roman" pitchFamily="18" charset="0"/>
                <a:cs typeface="Times New Roman" pitchFamily="18" charset="0"/>
              </a:rPr>
              <a:t>      </a:t>
            </a:r>
            <a:r>
              <a:rPr lang="tt-RU" sz="1400" b="1" dirty="0" smtClean="0">
                <a:latin typeface="Times New Roman" pitchFamily="18" charset="0"/>
                <a:cs typeface="Times New Roman" pitchFamily="18" charset="0"/>
              </a:rPr>
              <a:t>    Китап - баланың якын дусты! Шулай булсын өчен әти-әни, бик кечкенәдән, баланы китап белән таныштырырга тиеш. Балалар бакчасында бу эш дәвам ителә. Китап күргәзмәләре, мәдәният йорты китапханәләренә экскурсияләр оештырыла. Китапханәче ел буе балаларны яңа китаплар белән таныштырып килә. Тәрбиячеләр китапка багышланган бәйрәмнәр оештыралар. Болар барысы  баланың  китапка мәхәббәтен, кызыксынучанлыгын арттыра. </a:t>
            </a:r>
            <a:endParaRPr lang="ru-RU" sz="1400" b="1" dirty="0" smtClean="0">
              <a:latin typeface="Times New Roman" pitchFamily="18" charset="0"/>
              <a:cs typeface="Times New Roman" pitchFamily="18" charset="0"/>
            </a:endParaRPr>
          </a:p>
          <a:p>
            <a:pPr algn="ctr">
              <a:buNone/>
            </a:pPr>
            <a:endParaRPr lang="ru-RU" sz="2400" b="1" dirty="0">
              <a:latin typeface="Times New Roman" pitchFamily="18" charset="0"/>
              <a:cs typeface="Times New Roman" pitchFamily="18" charset="0"/>
            </a:endParaRPr>
          </a:p>
        </p:txBody>
      </p:sp>
      <p:pic>
        <p:nvPicPr>
          <p:cNvPr id="29698" name="Picture 2" descr="C:\Users\Айгуль\Desktop\янасы\бугенге\20220406_101110.jpg"/>
          <p:cNvPicPr>
            <a:picLocks noChangeAspect="1" noChangeArrowheads="1"/>
          </p:cNvPicPr>
          <p:nvPr/>
        </p:nvPicPr>
        <p:blipFill>
          <a:blip r:embed="rId3" cstate="print"/>
          <a:srcRect/>
          <a:stretch>
            <a:fillRect/>
          </a:stretch>
        </p:blipFill>
        <p:spPr bwMode="auto">
          <a:xfrm>
            <a:off x="6072198" y="1500174"/>
            <a:ext cx="2714644" cy="2085752"/>
          </a:xfrm>
          <a:prstGeom prst="rect">
            <a:avLst/>
          </a:prstGeom>
          <a:ln>
            <a:noFill/>
          </a:ln>
          <a:effectLst>
            <a:softEdge rad="112500"/>
          </a:effectLst>
        </p:spPr>
      </p:pic>
      <p:pic>
        <p:nvPicPr>
          <p:cNvPr id="29699" name="Picture 3" descr="C:\Users\Айгуль\Desktop\янасы\бугенге\20220406_100608.jpg"/>
          <p:cNvPicPr>
            <a:picLocks noChangeAspect="1" noChangeArrowheads="1"/>
          </p:cNvPicPr>
          <p:nvPr/>
        </p:nvPicPr>
        <p:blipFill>
          <a:blip r:embed="rId4" cstate="print"/>
          <a:srcRect/>
          <a:stretch>
            <a:fillRect/>
          </a:stretch>
        </p:blipFill>
        <p:spPr bwMode="auto">
          <a:xfrm>
            <a:off x="5357818" y="3786190"/>
            <a:ext cx="3335510" cy="2160000"/>
          </a:xfrm>
          <a:prstGeom prst="rect">
            <a:avLst/>
          </a:prstGeom>
          <a:ln>
            <a:noFill/>
          </a:ln>
          <a:effectLst>
            <a:softEdge rad="112500"/>
          </a:effectLst>
        </p:spPr>
      </p:pic>
      <p:pic>
        <p:nvPicPr>
          <p:cNvPr id="29700" name="Picture 4" descr="C:\Users\Айгуль\Desktop\Новая папка (7)\IMG-20210216-WA0108.jpg"/>
          <p:cNvPicPr>
            <a:picLocks noChangeAspect="1" noChangeArrowheads="1"/>
          </p:cNvPicPr>
          <p:nvPr/>
        </p:nvPicPr>
        <p:blipFill>
          <a:blip r:embed="rId5" cstate="print"/>
          <a:srcRect/>
          <a:stretch>
            <a:fillRect/>
          </a:stretch>
        </p:blipFill>
        <p:spPr bwMode="auto">
          <a:xfrm>
            <a:off x="214282" y="3857628"/>
            <a:ext cx="2357454" cy="2143076"/>
          </a:xfrm>
          <a:prstGeom prst="rect">
            <a:avLst/>
          </a:prstGeom>
          <a:ln>
            <a:noFill/>
          </a:ln>
          <a:effectLst>
            <a:softEdge rad="112500"/>
          </a:effectLst>
        </p:spPr>
      </p:pic>
      <p:pic>
        <p:nvPicPr>
          <p:cNvPr id="29701" name="Picture 5" descr="C:\Users\Айгуль\Desktop\Новая папка (7)\IMG-20210928-WA0067.jpg"/>
          <p:cNvPicPr>
            <a:picLocks noChangeAspect="1" noChangeArrowheads="1"/>
          </p:cNvPicPr>
          <p:nvPr/>
        </p:nvPicPr>
        <p:blipFill>
          <a:blip r:embed="rId6" cstate="print"/>
          <a:srcRect/>
          <a:stretch>
            <a:fillRect/>
          </a:stretch>
        </p:blipFill>
        <p:spPr bwMode="auto">
          <a:xfrm>
            <a:off x="3143240" y="1643050"/>
            <a:ext cx="2714644" cy="2143140"/>
          </a:xfrm>
          <a:prstGeom prst="rect">
            <a:avLst/>
          </a:prstGeom>
          <a:ln>
            <a:noFill/>
          </a:ln>
          <a:effectLst>
            <a:softEdge rad="112500"/>
          </a:effectLst>
        </p:spPr>
      </p:pic>
      <p:pic>
        <p:nvPicPr>
          <p:cNvPr id="29702" name="Picture 6" descr="C:\Users\Айгуль\Desktop\Новая папка (7)\IMG-20210928-WA0117.jpg"/>
          <p:cNvPicPr>
            <a:picLocks noChangeAspect="1" noChangeArrowheads="1"/>
          </p:cNvPicPr>
          <p:nvPr/>
        </p:nvPicPr>
        <p:blipFill>
          <a:blip r:embed="rId7" cstate="print"/>
          <a:srcRect/>
          <a:stretch>
            <a:fillRect/>
          </a:stretch>
        </p:blipFill>
        <p:spPr bwMode="auto">
          <a:xfrm>
            <a:off x="2714612" y="3857628"/>
            <a:ext cx="2571768" cy="2091372"/>
          </a:xfrm>
          <a:prstGeom prst="rect">
            <a:avLst/>
          </a:prstGeom>
          <a:ln>
            <a:noFill/>
          </a:ln>
          <a:effectLst>
            <a:softEdge rad="112500"/>
          </a:effectLst>
        </p:spPr>
      </p:pic>
      <p:pic>
        <p:nvPicPr>
          <p:cNvPr id="29697" name="Picture 1" descr="C:\Users\Айгуль\Desktop\янасы\бугенге\20220406_102038.jpg"/>
          <p:cNvPicPr>
            <a:picLocks noChangeAspect="1" noChangeArrowheads="1"/>
          </p:cNvPicPr>
          <p:nvPr/>
        </p:nvPicPr>
        <p:blipFill>
          <a:blip r:embed="rId8" cstate="print"/>
          <a:srcRect/>
          <a:stretch>
            <a:fillRect/>
          </a:stretch>
        </p:blipFill>
        <p:spPr bwMode="auto">
          <a:xfrm>
            <a:off x="214282" y="1571612"/>
            <a:ext cx="2571768" cy="2231438"/>
          </a:xfrm>
          <a:prstGeom prst="rect">
            <a:avLst/>
          </a:prstGeom>
          <a:ln>
            <a:noFill/>
          </a:ln>
          <a:effectLst>
            <a:softEdge rad="112500"/>
          </a:effectLst>
        </p:spPr>
      </p:pic>
      <p:pic>
        <p:nvPicPr>
          <p:cNvPr id="10" name="Picture 2" descr="C:\Users\Айгуль\Desktop\Новая папка (7)\i (1).jpg"/>
          <p:cNvPicPr>
            <a:picLocks noChangeAspect="1" noChangeArrowheads="1"/>
          </p:cNvPicPr>
          <p:nvPr/>
        </p:nvPicPr>
        <p:blipFill>
          <a:blip r:embed="rId9" cstate="print"/>
          <a:srcRect/>
          <a:stretch>
            <a:fillRect/>
          </a:stretch>
        </p:blipFill>
        <p:spPr bwMode="auto">
          <a:xfrm>
            <a:off x="142845" y="285728"/>
            <a:ext cx="928694" cy="114300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4032</TotalTime>
  <Words>811</Words>
  <Application>Microsoft Office PowerPoint</Application>
  <PresentationFormat>Экран (4:3)</PresentationFormat>
  <Paragraphs>84</Paragraphs>
  <Slides>31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Слайд 1</vt:lpstr>
      <vt:lpstr>Слайд 2</vt:lpstr>
      <vt:lpstr>Слайд 3</vt:lpstr>
      <vt:lpstr>Слайд 4</vt:lpstr>
      <vt:lpstr>         Бакчабызда  «Туган телләр һәм халыклар бердәмлеге елы» ачу тантанасын «Туган телем – иркә гөлем» исеме астында ачып җибәрдек. Татар балалар бакчасы булганлыктан, халкыбызның көнкүрешенә, бәйрәмнәренә, гореф-гадәтләренә, йолаларына, җыр-биюләренә, милли уеннарына һәрдаим басым ясалып килә.             Быел инде балаларга үз милләтебезне, татар халкының бәйрәмнәре, уеннары, Идел буе халыкларын тагын да кинрәк, баерак итеп өйрәтүне максат итеп куйдык.</vt:lpstr>
      <vt:lpstr>Слайд 6</vt:lpstr>
      <vt:lpstr>Слайд 7</vt:lpstr>
      <vt:lpstr>Слайд 8</vt:lpstr>
      <vt:lpstr>Слайд 9</vt:lpstr>
      <vt:lpstr>Слайд 10</vt:lpstr>
      <vt:lpstr>Слайд 11</vt:lpstr>
      <vt:lpstr>Слайд 12</vt:lpstr>
      <vt:lpstr>Слайд 13</vt:lpstr>
      <vt:lpstr>Слайд 14</vt:lpstr>
      <vt:lpstr>Әбиемнең сөрле сандыгы                                                                                                    Әбиемнең күңел сандыгы                                                                                                    Кызыктыра инде күптәннән.                                                                                                   Ач, әбием, безгә күңелеңне,                                                                                                            Яшь буынга мирас булып калсын,                                                                                                     Бер хәзинә калсын үткәннән. </vt:lpstr>
      <vt:lpstr>Слайд 16</vt:lpstr>
      <vt:lpstr>Слайд 17</vt:lpstr>
      <vt:lpstr>Слайд 18</vt:lpstr>
      <vt:lpstr>Слайд 19</vt:lpstr>
      <vt:lpstr>Слайд 20</vt:lpstr>
      <vt:lpstr>Слайд 21</vt:lpstr>
      <vt:lpstr>Слайд 22</vt:lpstr>
      <vt:lpstr>               “Беркем дә онытылмый, бернәрсә дә онытылмый!”                                                                                     Соң минутта үз телеңдә әйтә алсаң: "Әни!" - дип,                                                                                    Соң минутта үз телеңдә әйтә алсаң: "Әти!" - дип                                                                                     Күзләреңә яшь тыгылыр                                                                                     Туган телең әнә шул булыр!   Зөлфәт          Бу бәйрәмне безнең балаларның онытырга хакы юк! Татар халкы башка халыклар кебек үк газиз Ватаныбызны илбасарлардан саклар өчен яуга китә. Һәр бала үзенең  бу сугышта катнашкан карт бабасын белергә тиеш. Шуңа да безнең балалар читтә калмыйча Җиңү көне митингларында катнашалар, сугышта ятып калган авылдашларыбызның исемнәрен мәңгеләштергән обелискка чәчәкләр куялар. Сугыш чоры балалары белән очрашабыз, аларга шигырь, җыр – биюләр бүләк иттек.     </vt:lpstr>
      <vt:lpstr>Слайд 24</vt:lpstr>
      <vt:lpstr>Слайд 25</vt:lpstr>
      <vt:lpstr>Слайд 26</vt:lpstr>
      <vt:lpstr>Слайд 27</vt:lpstr>
      <vt:lpstr>Слайд 28</vt:lpstr>
      <vt:lpstr>Слайд 29</vt:lpstr>
      <vt:lpstr>Слайд 30</vt:lpstr>
      <vt:lpstr>Слайд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Лилия</dc:creator>
  <cp:lastModifiedBy>Умырзая</cp:lastModifiedBy>
  <cp:revision>272</cp:revision>
  <dcterms:created xsi:type="dcterms:W3CDTF">2021-07-24T08:49:55Z</dcterms:created>
  <dcterms:modified xsi:type="dcterms:W3CDTF">2022-04-11T08:58:32Z</dcterms:modified>
</cp:coreProperties>
</file>